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Economica"/>
      <p:regular r:id="rId50"/>
      <p:bold r:id="rId51"/>
      <p:italic r:id="rId52"/>
      <p:boldItalic r:id="rId53"/>
    </p:embeddedFont>
    <p:embeddedFont>
      <p:font typeface="Lora"/>
      <p:regular r:id="rId54"/>
      <p:bold r:id="rId55"/>
      <p:italic r:id="rId56"/>
      <p:boldItalic r:id="rId57"/>
    </p:embeddedFont>
    <p:embeddedFont>
      <p:font typeface="Zilla Slab"/>
      <p:regular r:id="rId58"/>
      <p:bold r:id="rId59"/>
      <p: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ZillaSlab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.fntdata"/><Relationship Id="rId50" Type="http://schemas.openxmlformats.org/officeDocument/2006/relationships/font" Target="fonts/Economica-regular.fntdata"/><Relationship Id="rId53" Type="http://schemas.openxmlformats.org/officeDocument/2006/relationships/font" Target="fonts/Economica-boldItalic.fntdata"/><Relationship Id="rId52" Type="http://schemas.openxmlformats.org/officeDocument/2006/relationships/font" Target="fonts/Economica-italic.fntdata"/><Relationship Id="rId11" Type="http://schemas.openxmlformats.org/officeDocument/2006/relationships/slide" Target="slides/slide6.xml"/><Relationship Id="rId55" Type="http://schemas.openxmlformats.org/officeDocument/2006/relationships/font" Target="fonts/Lora-bold.fntdata"/><Relationship Id="rId10" Type="http://schemas.openxmlformats.org/officeDocument/2006/relationships/slide" Target="slides/slide5.xml"/><Relationship Id="rId54" Type="http://schemas.openxmlformats.org/officeDocument/2006/relationships/font" Target="fonts/Lora-regular.fntdata"/><Relationship Id="rId13" Type="http://schemas.openxmlformats.org/officeDocument/2006/relationships/slide" Target="slides/slide8.xml"/><Relationship Id="rId57" Type="http://schemas.openxmlformats.org/officeDocument/2006/relationships/font" Target="fonts/Lora-boldItalic.fntdata"/><Relationship Id="rId12" Type="http://schemas.openxmlformats.org/officeDocument/2006/relationships/slide" Target="slides/slide7.xml"/><Relationship Id="rId56" Type="http://schemas.openxmlformats.org/officeDocument/2006/relationships/font" Target="fonts/Lora-italic.fntdata"/><Relationship Id="rId15" Type="http://schemas.openxmlformats.org/officeDocument/2006/relationships/slide" Target="slides/slide10.xml"/><Relationship Id="rId59" Type="http://schemas.openxmlformats.org/officeDocument/2006/relationships/font" Target="fonts/ZillaSlab-bold.fntdata"/><Relationship Id="rId14" Type="http://schemas.openxmlformats.org/officeDocument/2006/relationships/slide" Target="slides/slide9.xml"/><Relationship Id="rId58" Type="http://schemas.openxmlformats.org/officeDocument/2006/relationships/font" Target="fonts/ZillaSlab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59c07e34_2_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59c07e3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e2cf66c4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e2cf66c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2cf66c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2cf66c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9471ef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9471ef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9471ef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9471ef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4e27a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4e27a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4e27ae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4e27ae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4e27ae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4e27ae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4e27ae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4e27ae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4e27ae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4e27ae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9471ef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9471ef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9471ef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9471ef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4e4894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4e4894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4e48949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4e48949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4e48949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4e48949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4e48949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4e48949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4e48949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4e48949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4e489498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4e489498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4e489498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4e489498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4e489498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54e489498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9471ef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69471ef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4e597c1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4e597c1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59c07e3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59c07e3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4e597c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54e597c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4e597c1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54e597c1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54e597c1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54e597c1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54e597c1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54e597c1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a417013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6a417013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e2cf66c4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e2cf66c4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9471ef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69471ef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69471ef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69471ef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e2cf66c4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e2cf66c4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69471efb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69471efb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2cf66c4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2cf66c4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e2cf66c4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e2cf66c4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e2cf66c4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e2cf66c4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e2cf66c4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e2cf66c4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e2cf66c4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e2cf66c4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ffb94e2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ffb94e2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2cf66c4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2cf66c4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2cf66c4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2cf66c4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2cf66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2cf66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e2cf66c48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e2cf66c48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e2cf66c48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e2cf66c48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446525" y="3544400"/>
            <a:ext cx="20778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Relationship Id="rId4" Type="http://schemas.openxmlformats.org/officeDocument/2006/relationships/hyperlink" Target="https://www.isca-speech.org/archive/Interspeech_2018/pdfs/3003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Relationship Id="rId4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Relationship Id="rId4" Type="http://schemas.openxmlformats.org/officeDocument/2006/relationships/image" Target="../media/image25.jpg"/><Relationship Id="rId5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384750" y="2652125"/>
            <a:ext cx="4790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Kinyarwanda Voice-Interaction Hackathon: </a:t>
            </a:r>
            <a:r>
              <a:rPr lang="en" sz="1800">
                <a:solidFill>
                  <a:schemeClr val="accent6"/>
                </a:solidFill>
              </a:rPr>
              <a:t>Deep Speech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662000" y="3859325"/>
            <a:ext cx="2612700" cy="9795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485875" y="1223425"/>
            <a:ext cx="2472600" cy="3088800"/>
          </a:xfrm>
          <a:prstGeom prst="flowChartAlternateProcess">
            <a:avLst/>
          </a:prstGeom>
          <a:solidFill>
            <a:srgbClr val="FFD966">
              <a:alpha val="961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Learning: </a:t>
            </a:r>
            <a:r>
              <a:rPr lang="en">
                <a:solidFill>
                  <a:schemeClr val="accent6"/>
                </a:solidFill>
              </a:rPr>
              <a:t>Softmax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descr="NeuralNetwork.svg.png"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0" y="1449550"/>
            <a:ext cx="2191650" cy="2636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34"/>
          <p:cNvGrpSpPr/>
          <p:nvPr/>
        </p:nvGrpSpPr>
        <p:grpSpPr>
          <a:xfrm>
            <a:off x="5605450" y="789300"/>
            <a:ext cx="2725800" cy="2725800"/>
            <a:chOff x="5489025" y="581475"/>
            <a:chExt cx="2725800" cy="2725800"/>
          </a:xfrm>
        </p:grpSpPr>
        <p:sp>
          <p:nvSpPr>
            <p:cNvPr id="205" name="Google Shape;205;p34"/>
            <p:cNvSpPr/>
            <p:nvPr/>
          </p:nvSpPr>
          <p:spPr>
            <a:xfrm>
              <a:off x="5489025" y="581475"/>
              <a:ext cx="2725800" cy="2725800"/>
            </a:xfrm>
            <a:prstGeom prst="ellipse">
              <a:avLst/>
            </a:prstGeom>
            <a:solidFill>
              <a:srgbClr val="57BB8A">
                <a:alpha val="9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Neuron.png" id="206" name="Google Shape;206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7650" y="1357124"/>
              <a:ext cx="2472600" cy="11744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7" name="Google Shape;207;p34"/>
          <p:cNvCxnSpPr>
            <a:endCxn id="205" idx="1"/>
          </p:cNvCxnSpPr>
          <p:nvPr/>
        </p:nvCxnSpPr>
        <p:spPr>
          <a:xfrm flipH="1" rot="10800000">
            <a:off x="2571434" y="1188484"/>
            <a:ext cx="3433200" cy="169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>
            <a:endCxn id="205" idx="4"/>
          </p:cNvCxnSpPr>
          <p:nvPr/>
        </p:nvCxnSpPr>
        <p:spPr>
          <a:xfrm>
            <a:off x="2627050" y="3322800"/>
            <a:ext cx="4341300" cy="19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09" name="Google Shape;209;p34"/>
          <p:cNvGrpSpPr/>
          <p:nvPr/>
        </p:nvGrpSpPr>
        <p:grpSpPr>
          <a:xfrm>
            <a:off x="5732050" y="3935375"/>
            <a:ext cx="2472600" cy="827400"/>
            <a:chOff x="2781575" y="4086100"/>
            <a:chExt cx="2472600" cy="827400"/>
          </a:xfrm>
        </p:grpSpPr>
        <p:sp>
          <p:nvSpPr>
            <p:cNvPr id="210" name="Google Shape;210;p34"/>
            <p:cNvSpPr/>
            <p:nvPr/>
          </p:nvSpPr>
          <p:spPr>
            <a:xfrm>
              <a:off x="2781575" y="4086100"/>
              <a:ext cx="2472600" cy="82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" name="Google Shape;211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3300" y="4242837"/>
              <a:ext cx="2369149" cy="513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3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Deep Speech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3.1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>
                <a:solidFill>
                  <a:schemeClr val="lt1"/>
                </a:solidFill>
              </a:rPr>
              <a:t>Deep Speech Architecture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Overview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7"/>
          <p:cNvSpPr/>
          <p:nvPr/>
        </p:nvSpPr>
        <p:spPr>
          <a:xfrm>
            <a:off x="4193675" y="1917725"/>
            <a:ext cx="128700" cy="286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4193675" y="4055800"/>
            <a:ext cx="128700" cy="559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/>
          <p:nvPr/>
        </p:nvSpPr>
        <p:spPr>
          <a:xfrm>
            <a:off x="4193675" y="2959050"/>
            <a:ext cx="128700" cy="1032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/>
          <p:nvPr/>
        </p:nvSpPr>
        <p:spPr>
          <a:xfrm>
            <a:off x="4193675" y="2285923"/>
            <a:ext cx="128700" cy="45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7"/>
          <p:cNvSpPr/>
          <p:nvPr/>
        </p:nvSpPr>
        <p:spPr>
          <a:xfrm>
            <a:off x="4193675" y="1549525"/>
            <a:ext cx="128700" cy="286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/>
          <p:nvPr/>
        </p:nvSpPr>
        <p:spPr>
          <a:xfrm>
            <a:off x="5948425" y="4192150"/>
            <a:ext cx="2712600" cy="286800"/>
          </a:xfrm>
          <a:prstGeom prst="roundRect">
            <a:avLst>
              <a:gd fmla="val 16667" name="adj"/>
            </a:avLst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Input Features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4" name="Google Shape;234;p37"/>
          <p:cNvCxnSpPr>
            <a:endCxn id="229" idx="1"/>
          </p:cNvCxnSpPr>
          <p:nvPr/>
        </p:nvCxnSpPr>
        <p:spPr>
          <a:xfrm rot="10800000">
            <a:off x="4322375" y="4335550"/>
            <a:ext cx="1626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7"/>
          <p:cNvSpPr/>
          <p:nvPr/>
        </p:nvSpPr>
        <p:spPr>
          <a:xfrm>
            <a:off x="5948425" y="3331800"/>
            <a:ext cx="2712600" cy="286800"/>
          </a:xfrm>
          <a:prstGeom prst="roundRect">
            <a:avLst>
              <a:gd fmla="val 16667" name="adj"/>
            </a:avLst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Feedforward Layers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6" name="Google Shape;236;p37"/>
          <p:cNvCxnSpPr>
            <a:endCxn id="230" idx="1"/>
          </p:cNvCxnSpPr>
          <p:nvPr/>
        </p:nvCxnSpPr>
        <p:spPr>
          <a:xfrm rot="10800000">
            <a:off x="4322375" y="3475200"/>
            <a:ext cx="1626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7"/>
          <p:cNvSpPr/>
          <p:nvPr/>
        </p:nvSpPr>
        <p:spPr>
          <a:xfrm>
            <a:off x="5948425" y="2370675"/>
            <a:ext cx="2712600" cy="286800"/>
          </a:xfrm>
          <a:prstGeom prst="roundRect">
            <a:avLst>
              <a:gd fmla="val 16667" name="adj"/>
            </a:avLst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Recurrent</a:t>
            </a: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38" name="Google Shape;238;p37"/>
          <p:cNvCxnSpPr>
            <a:endCxn id="231" idx="1"/>
          </p:cNvCxnSpPr>
          <p:nvPr/>
        </p:nvCxnSpPr>
        <p:spPr>
          <a:xfrm rot="10800000">
            <a:off x="4322375" y="2514073"/>
            <a:ext cx="1626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7"/>
          <p:cNvSpPr/>
          <p:nvPr/>
        </p:nvSpPr>
        <p:spPr>
          <a:xfrm>
            <a:off x="5948425" y="1917725"/>
            <a:ext cx="2712600" cy="286800"/>
          </a:xfrm>
          <a:prstGeom prst="roundRect">
            <a:avLst>
              <a:gd fmla="val 16667" name="adj"/>
            </a:avLst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Feedforward Layer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0" name="Google Shape;240;p37"/>
          <p:cNvCxnSpPr>
            <a:endCxn id="228" idx="1"/>
          </p:cNvCxnSpPr>
          <p:nvPr/>
        </p:nvCxnSpPr>
        <p:spPr>
          <a:xfrm rot="10800000">
            <a:off x="4322375" y="2061125"/>
            <a:ext cx="1626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7"/>
          <p:cNvSpPr/>
          <p:nvPr/>
        </p:nvSpPr>
        <p:spPr>
          <a:xfrm>
            <a:off x="5948425" y="1549513"/>
            <a:ext cx="2712600" cy="286800"/>
          </a:xfrm>
          <a:prstGeom prst="roundRect">
            <a:avLst>
              <a:gd fmla="val 16667" name="adj"/>
            </a:avLst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Softmax Layer</a:t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42" name="Google Shape;242;p37"/>
          <p:cNvCxnSpPr>
            <a:stCxn id="232" idx="1"/>
            <a:endCxn id="241" idx="1"/>
          </p:cNvCxnSpPr>
          <p:nvPr/>
        </p:nvCxnSpPr>
        <p:spPr>
          <a:xfrm>
            <a:off x="4322375" y="1692925"/>
            <a:ext cx="16260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7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4" name="Google Shape;244;p37"/>
          <p:cNvGrpSpPr/>
          <p:nvPr/>
        </p:nvGrpSpPr>
        <p:grpSpPr>
          <a:xfrm>
            <a:off x="650175" y="1400600"/>
            <a:ext cx="3391240" cy="3230751"/>
            <a:chOff x="650175" y="1248200"/>
            <a:chExt cx="3391240" cy="3230751"/>
          </a:xfrm>
        </p:grpSpPr>
        <p:pic>
          <p:nvPicPr>
            <p:cNvPr descr="Sofmax.png" id="245" name="Google Shape;24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Input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>
                <a:solidFill>
                  <a:schemeClr val="accent6"/>
                </a:solidFill>
              </a:rPr>
              <a:t>Features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4193675" y="4055800"/>
            <a:ext cx="128700" cy="559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38"/>
          <p:cNvCxnSpPr>
            <a:stCxn id="253" idx="1"/>
            <a:endCxn id="255" idx="2"/>
          </p:cNvCxnSpPr>
          <p:nvPr/>
        </p:nvCxnSpPr>
        <p:spPr>
          <a:xfrm flipH="1" rot="10800000">
            <a:off x="4322375" y="2309650"/>
            <a:ext cx="1434600" cy="20259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8"/>
          <p:cNvSpPr/>
          <p:nvPr/>
        </p:nvSpPr>
        <p:spPr>
          <a:xfrm>
            <a:off x="5757025" y="996700"/>
            <a:ext cx="2656200" cy="2625600"/>
          </a:xfrm>
          <a:prstGeom prst="ellipse">
            <a:avLst/>
          </a:prstGeom>
          <a:solidFill>
            <a:srgbClr val="CC0000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6007475" y="1481075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M</a:t>
            </a: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el-</a:t>
            </a:r>
            <a:r>
              <a:rPr lang="en" u="sng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F</a:t>
            </a: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requency </a:t>
            </a:r>
            <a:r>
              <a:rPr lang="en" u="sng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epstrum </a:t>
            </a:r>
            <a:r>
              <a:rPr lang="en" u="sng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</a:t>
            </a: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oefficients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6109325" y="1972900"/>
            <a:ext cx="20526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16 bit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audio input at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16kHz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32ms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audio window every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20ms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26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Cepstral Coefficients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Context window width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9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9" name="Google Shape;259;p38"/>
          <p:cNvGrpSpPr/>
          <p:nvPr/>
        </p:nvGrpSpPr>
        <p:grpSpPr>
          <a:xfrm>
            <a:off x="650175" y="1400600"/>
            <a:ext cx="3391240" cy="3230751"/>
            <a:chOff x="650175" y="1248200"/>
            <a:chExt cx="3391240" cy="3230751"/>
          </a:xfrm>
        </p:grpSpPr>
        <p:pic>
          <p:nvPicPr>
            <p:cNvPr descr="Sofmax.png" id="260" name="Google Shape;26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38"/>
          <p:cNvSpPr/>
          <p:nvPr/>
        </p:nvSpPr>
        <p:spPr>
          <a:xfrm>
            <a:off x="466850" y="4053100"/>
            <a:ext cx="3767100" cy="5595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Feedforward Layers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4193675" y="2806650"/>
            <a:ext cx="128700" cy="1032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/>
          <p:nvPr/>
        </p:nvSpPr>
        <p:spPr>
          <a:xfrm>
            <a:off x="5588675" y="1983650"/>
            <a:ext cx="2498400" cy="2659800"/>
          </a:xfrm>
          <a:prstGeom prst="ellipse">
            <a:avLst/>
          </a:prstGeom>
          <a:solidFill>
            <a:srgbClr val="0013FF">
              <a:alpha val="7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5709725" y="2265750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Feedforward Layers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6049325" y="2767700"/>
            <a:ext cx="15771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layers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width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2048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RELU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cells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RELU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clipped at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Dropout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0.20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 0.30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73" name="Google Shape;273;p39"/>
          <p:cNvCxnSpPr>
            <a:stCxn id="269" idx="1"/>
            <a:endCxn id="270" idx="2"/>
          </p:cNvCxnSpPr>
          <p:nvPr/>
        </p:nvCxnSpPr>
        <p:spPr>
          <a:xfrm flipH="1" rot="10800000">
            <a:off x="4322375" y="3313500"/>
            <a:ext cx="1266300" cy="9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9"/>
          <p:cNvSpPr/>
          <p:nvPr/>
        </p:nvSpPr>
        <p:spPr>
          <a:xfrm>
            <a:off x="466850" y="2767700"/>
            <a:ext cx="3767100" cy="10917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76" name="Google Shape;276;p39"/>
          <p:cNvGrpSpPr/>
          <p:nvPr/>
        </p:nvGrpSpPr>
        <p:grpSpPr>
          <a:xfrm>
            <a:off x="650175" y="1400600"/>
            <a:ext cx="3391240" cy="3230751"/>
            <a:chOff x="650175" y="1248200"/>
            <a:chExt cx="3391240" cy="3230751"/>
          </a:xfrm>
        </p:grpSpPr>
        <p:pic>
          <p:nvPicPr>
            <p:cNvPr descr="Sofmax.png" id="277" name="Google Shape;27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Bidirectional</a:t>
            </a:r>
            <a:r>
              <a:rPr lang="en">
                <a:solidFill>
                  <a:schemeClr val="accent6"/>
                </a:solidFill>
              </a:rPr>
              <a:t> RNN Layer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4193675" y="2285923"/>
            <a:ext cx="128700" cy="45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>
            <a:off x="5570075" y="1168575"/>
            <a:ext cx="2690700" cy="2691000"/>
          </a:xfrm>
          <a:prstGeom prst="ellipse">
            <a:avLst/>
          </a:prstGeom>
          <a:solidFill>
            <a:srgbClr val="741B47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5787275" y="1400600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Recurrent Layer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6244025" y="1946025"/>
            <a:ext cx="15450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width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2048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LSTM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cells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No clipping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Dropout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0.20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 0.30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89" name="Google Shape;289;p40"/>
          <p:cNvCxnSpPr>
            <a:stCxn id="285" idx="1"/>
            <a:endCxn id="286" idx="2"/>
          </p:cNvCxnSpPr>
          <p:nvPr/>
        </p:nvCxnSpPr>
        <p:spPr>
          <a:xfrm>
            <a:off x="4322375" y="2514073"/>
            <a:ext cx="12477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0"/>
          <p:cNvSpPr/>
          <p:nvPr/>
        </p:nvSpPr>
        <p:spPr>
          <a:xfrm>
            <a:off x="466850" y="2285925"/>
            <a:ext cx="3767100" cy="4563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92" name="Google Shape;292;p40"/>
          <p:cNvGrpSpPr/>
          <p:nvPr/>
        </p:nvGrpSpPr>
        <p:grpSpPr>
          <a:xfrm>
            <a:off x="650175" y="1400600"/>
            <a:ext cx="3391240" cy="3230751"/>
            <a:chOff x="650175" y="1248200"/>
            <a:chExt cx="3391240" cy="3230751"/>
          </a:xfrm>
        </p:grpSpPr>
        <p:pic>
          <p:nvPicPr>
            <p:cNvPr descr="Sofmax.png" id="293" name="Google Shape;29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Feedforward Layer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4193675" y="1993925"/>
            <a:ext cx="128700" cy="286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5570075" y="1553000"/>
            <a:ext cx="2708400" cy="2708400"/>
          </a:xfrm>
          <a:prstGeom prst="ellipse">
            <a:avLst/>
          </a:prstGeom>
          <a:solidFill>
            <a:srgbClr val="0013FF">
              <a:alpha val="7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5888375" y="1866875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Feedforward Layer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6236075" y="2393850"/>
            <a:ext cx="15609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Layer width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2048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RELU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cells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RELU clipped at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Dropout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0.20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 0.30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05" name="Google Shape;305;p41"/>
          <p:cNvCxnSpPr>
            <a:stCxn id="301" idx="1"/>
            <a:endCxn id="302" idx="2"/>
          </p:cNvCxnSpPr>
          <p:nvPr/>
        </p:nvCxnSpPr>
        <p:spPr>
          <a:xfrm>
            <a:off x="4322375" y="2137325"/>
            <a:ext cx="1247700" cy="769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1"/>
          <p:cNvSpPr/>
          <p:nvPr/>
        </p:nvSpPr>
        <p:spPr>
          <a:xfrm>
            <a:off x="466850" y="1963325"/>
            <a:ext cx="3767100" cy="3480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08" name="Google Shape;308;p41"/>
          <p:cNvGrpSpPr/>
          <p:nvPr/>
        </p:nvGrpSpPr>
        <p:grpSpPr>
          <a:xfrm>
            <a:off x="650175" y="1400600"/>
            <a:ext cx="3391240" cy="3230751"/>
            <a:chOff x="650175" y="1248200"/>
            <a:chExt cx="3391240" cy="3230751"/>
          </a:xfrm>
        </p:grpSpPr>
        <p:pic>
          <p:nvPicPr>
            <p:cNvPr descr="Sofmax.png" id="309" name="Google Shape;30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Deep Speech Architecture: </a:t>
            </a:r>
            <a:r>
              <a:rPr lang="en">
                <a:solidFill>
                  <a:schemeClr val="accent6"/>
                </a:solidFill>
              </a:rPr>
              <a:t>Softmax</a:t>
            </a:r>
            <a:r>
              <a:rPr lang="en">
                <a:solidFill>
                  <a:schemeClr val="accent6"/>
                </a:solidFill>
              </a:rPr>
              <a:t> Layer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4199750" y="1515825"/>
            <a:ext cx="128700" cy="286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466850" y="1489875"/>
            <a:ext cx="3767100" cy="3387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5570075" y="1476800"/>
            <a:ext cx="2335800" cy="23358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/>
        </p:nvSpPr>
        <p:spPr>
          <a:xfrm>
            <a:off x="5649725" y="1802625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Softmax Layer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5992925" y="2287175"/>
            <a:ext cx="15699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≡ Alphabet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Output width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k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≡ |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| + 1</a:t>
            </a:r>
            <a:endParaRPr b="1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Extra for a “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blank label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22" name="Google Shape;322;p42"/>
          <p:cNvCxnSpPr>
            <a:stCxn id="317" idx="1"/>
            <a:endCxn id="319" idx="2"/>
          </p:cNvCxnSpPr>
          <p:nvPr/>
        </p:nvCxnSpPr>
        <p:spPr>
          <a:xfrm>
            <a:off x="4328450" y="1659225"/>
            <a:ext cx="1241700" cy="985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42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ofmax.png" id="324" name="Google Shape;3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50" y="1400600"/>
            <a:ext cx="261025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3.2</a:t>
            </a:r>
            <a:r>
              <a:rPr lang="en">
                <a:solidFill>
                  <a:schemeClr val="lt1"/>
                </a:solidFill>
              </a:rPr>
              <a:t>  CTC Algorithm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5549700" y="410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5549700" y="1117800"/>
            <a:ext cx="3182700" cy="1838400"/>
          </a:xfrm>
          <a:prstGeom prst="rect">
            <a:avLst/>
          </a:prstGeom>
          <a:solidFill>
            <a:srgbClr val="57BB8A">
              <a:alpha val="81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 Intro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 Deep Learning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 Deep Speech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 Future of Deep Speech</a:t>
            </a:r>
            <a:endParaRPr b="1" sz="1400">
              <a:solidFill>
                <a:srgbClr val="0013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Path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336" name="Google Shape;336;p44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337" name="Google Shape;337;p44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44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339" name="Google Shape;339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p44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341" name="Google Shape;341;p44"/>
            <p:cNvSpPr txBox="1"/>
            <p:nvPr/>
          </p:nvSpPr>
          <p:spPr>
            <a:xfrm>
              <a:off x="54120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2" name="Google Shape;342;p44"/>
            <p:cNvSpPr txBox="1"/>
            <p:nvPr/>
          </p:nvSpPr>
          <p:spPr>
            <a:xfrm>
              <a:off x="61430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3" name="Google Shape;343;p44"/>
            <p:cNvSpPr txBox="1"/>
            <p:nvPr/>
          </p:nvSpPr>
          <p:spPr>
            <a:xfrm>
              <a:off x="754922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344" name="Google Shape;344;p44"/>
          <p:cNvCxnSpPr>
            <a:stCxn id="345" idx="2"/>
            <a:endCxn id="343" idx="3"/>
          </p:cNvCxnSpPr>
          <p:nvPr/>
        </p:nvCxnSpPr>
        <p:spPr>
          <a:xfrm rot="10800000">
            <a:off x="3841250" y="1269350"/>
            <a:ext cx="3282300" cy="2065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6" name="Google Shape;346;p44"/>
          <p:cNvGrpSpPr/>
          <p:nvPr/>
        </p:nvGrpSpPr>
        <p:grpSpPr>
          <a:xfrm>
            <a:off x="7123550" y="2526800"/>
            <a:ext cx="1615500" cy="1615500"/>
            <a:chOff x="6059675" y="3230725"/>
            <a:chExt cx="1615500" cy="1615500"/>
          </a:xfrm>
        </p:grpSpPr>
        <p:sp>
          <p:nvSpPr>
            <p:cNvPr id="345" name="Google Shape;345;p44"/>
            <p:cNvSpPr/>
            <p:nvPr/>
          </p:nvSpPr>
          <p:spPr>
            <a:xfrm>
              <a:off x="6059675" y="3230725"/>
              <a:ext cx="1615500" cy="1615500"/>
            </a:xfrm>
            <a:prstGeom prst="ellipse">
              <a:avLst/>
            </a:prstGeom>
            <a:solidFill>
              <a:srgbClr val="CC0000">
                <a:alpha val="8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4"/>
            <p:cNvSpPr txBox="1"/>
            <p:nvPr/>
          </p:nvSpPr>
          <p:spPr>
            <a:xfrm>
              <a:off x="6194075" y="3524525"/>
              <a:ext cx="1346700" cy="8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•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</a:t>
              </a: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L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≡ </a:t>
              </a:r>
              <a:r>
                <a:rPr lang="en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Alphabet</a:t>
              </a:r>
              <a:endPara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•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</a:t>
              </a: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k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≡ |</a:t>
              </a: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L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| + 1</a:t>
              </a:r>
              <a:endPara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•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Extra “</a:t>
              </a:r>
              <a:r>
                <a:rPr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blank label</a:t>
              </a: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”</a:t>
              </a:r>
              <a:endPara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cxnSp>
        <p:nvCxnSpPr>
          <p:cNvPr id="348" name="Google Shape;348;p44"/>
          <p:cNvCxnSpPr>
            <a:stCxn id="345" idx="2"/>
            <a:endCxn id="342" idx="3"/>
          </p:cNvCxnSpPr>
          <p:nvPr/>
        </p:nvCxnSpPr>
        <p:spPr>
          <a:xfrm rot="10800000">
            <a:off x="2435150" y="1269350"/>
            <a:ext cx="4688400" cy="2065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4"/>
          <p:cNvCxnSpPr>
            <a:stCxn id="345" idx="2"/>
            <a:endCxn id="341" idx="3"/>
          </p:cNvCxnSpPr>
          <p:nvPr/>
        </p:nvCxnSpPr>
        <p:spPr>
          <a:xfrm rot="10800000">
            <a:off x="1704050" y="1269350"/>
            <a:ext cx="5419500" cy="2065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0" name="Google Shape;3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Path</a:t>
            </a:r>
            <a:r>
              <a:rPr lang="en" sz="3600">
                <a:solidFill>
                  <a:schemeClr val="accent6"/>
                </a:solidFill>
              </a:rPr>
              <a:t>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356" name="Google Shape;356;p45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357" name="Google Shape;357;p45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45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359" name="Google Shape;359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" name="Google Shape;360;p45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361" name="Google Shape;361;p45"/>
            <p:cNvSpPr txBox="1"/>
            <p:nvPr/>
          </p:nvSpPr>
          <p:spPr>
            <a:xfrm>
              <a:off x="54120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62" name="Google Shape;362;p45"/>
            <p:cNvSpPr txBox="1"/>
            <p:nvPr/>
          </p:nvSpPr>
          <p:spPr>
            <a:xfrm>
              <a:off x="61430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63" name="Google Shape;363;p45"/>
            <p:cNvSpPr txBox="1"/>
            <p:nvPr/>
          </p:nvSpPr>
          <p:spPr>
            <a:xfrm>
              <a:off x="754922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1-of-k</a:t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64" name="Google Shape;364;p45"/>
          <p:cNvSpPr/>
          <p:nvPr/>
        </p:nvSpPr>
        <p:spPr>
          <a:xfrm>
            <a:off x="7200875" y="2676175"/>
            <a:ext cx="1615500" cy="16155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45"/>
          <p:cNvCxnSpPr>
            <a:stCxn id="364" idx="2"/>
            <a:endCxn id="363" idx="3"/>
          </p:cNvCxnSpPr>
          <p:nvPr/>
        </p:nvCxnSpPr>
        <p:spPr>
          <a:xfrm rot="10800000">
            <a:off x="3841175" y="1269325"/>
            <a:ext cx="3359700" cy="22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5"/>
          <p:cNvSpPr txBox="1"/>
          <p:nvPr/>
        </p:nvSpPr>
        <p:spPr>
          <a:xfrm>
            <a:off x="7240025" y="3062250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Path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≡ Seq of </a:t>
            </a: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characters</a:t>
            </a:r>
            <a:endParaRPr sz="1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67" name="Google Shape;367;p45"/>
          <p:cNvCxnSpPr>
            <a:stCxn id="364" idx="2"/>
            <a:endCxn id="362" idx="3"/>
          </p:cNvCxnSpPr>
          <p:nvPr/>
        </p:nvCxnSpPr>
        <p:spPr>
          <a:xfrm rot="10800000">
            <a:off x="2435075" y="1269325"/>
            <a:ext cx="4765800" cy="22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45"/>
          <p:cNvCxnSpPr>
            <a:stCxn id="364" idx="2"/>
            <a:endCxn id="361" idx="3"/>
          </p:cNvCxnSpPr>
          <p:nvPr/>
        </p:nvCxnSpPr>
        <p:spPr>
          <a:xfrm rot="10800000">
            <a:off x="1703975" y="1269325"/>
            <a:ext cx="5496900" cy="2214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5"/>
          <p:cNvSpPr txBox="1"/>
          <p:nvPr/>
        </p:nvSpPr>
        <p:spPr>
          <a:xfrm>
            <a:off x="7240025" y="3608450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π ∈ </a:t>
            </a: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L’</a:t>
            </a:r>
            <a:r>
              <a:rPr b="1" baseline="30000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endParaRPr b="1" baseline="30000" sz="12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7240025" y="3359500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L’ 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≡ </a:t>
            </a: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∪ {</a:t>
            </a:r>
            <a:r>
              <a:rPr i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blank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}</a:t>
            </a:r>
            <a:endParaRPr sz="1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7859675" y="770650"/>
            <a:ext cx="1029000" cy="9732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45"/>
          <p:cNvCxnSpPr>
            <a:stCxn id="371" idx="2"/>
          </p:cNvCxnSpPr>
          <p:nvPr/>
        </p:nvCxnSpPr>
        <p:spPr>
          <a:xfrm rot="10800000">
            <a:off x="4219175" y="1257250"/>
            <a:ext cx="36405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5"/>
          <p:cNvSpPr txBox="1"/>
          <p:nvPr/>
        </p:nvSpPr>
        <p:spPr>
          <a:xfrm>
            <a:off x="7758725" y="1074400"/>
            <a:ext cx="123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≡ Ti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me Ticks</a:t>
            </a:r>
            <a:endParaRPr sz="1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Path</a:t>
            </a:r>
            <a:r>
              <a:rPr lang="en" sz="3600">
                <a:solidFill>
                  <a:schemeClr val="accent6"/>
                </a:solidFill>
              </a:rPr>
              <a:t>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380" name="Google Shape;380;p46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381" name="Google Shape;381;p46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" name="Google Shape;382;p46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383" name="Google Shape;383;p4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4" name="Google Shape;384;p46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385" name="Google Shape;385;p46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6" name="Google Shape;386;p46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7" name="Google Shape;387;p46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88" name="Google Shape;388;p46"/>
          <p:cNvSpPr/>
          <p:nvPr/>
        </p:nvSpPr>
        <p:spPr>
          <a:xfrm>
            <a:off x="7273200" y="2282375"/>
            <a:ext cx="1615500" cy="16155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46"/>
          <p:cNvCxnSpPr>
            <a:stCxn id="388" idx="2"/>
            <a:endCxn id="387" idx="3"/>
          </p:cNvCxnSpPr>
          <p:nvPr/>
        </p:nvCxnSpPr>
        <p:spPr>
          <a:xfrm rot="10800000">
            <a:off x="3881400" y="1303325"/>
            <a:ext cx="3391800" cy="1786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0" name="Google Shape;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450" y="2799725"/>
            <a:ext cx="1275000" cy="67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1" name="Google Shape;391;p46"/>
          <p:cNvCxnSpPr>
            <a:stCxn id="388" idx="2"/>
            <a:endCxn id="386" idx="3"/>
          </p:cNvCxnSpPr>
          <p:nvPr/>
        </p:nvCxnSpPr>
        <p:spPr>
          <a:xfrm rot="10800000">
            <a:off x="2475300" y="1269125"/>
            <a:ext cx="4797900" cy="182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6"/>
          <p:cNvCxnSpPr>
            <a:stCxn id="388" idx="2"/>
            <a:endCxn id="385" idx="3"/>
          </p:cNvCxnSpPr>
          <p:nvPr/>
        </p:nvCxnSpPr>
        <p:spPr>
          <a:xfrm rot="10800000">
            <a:off x="1766700" y="1269125"/>
            <a:ext cx="5506500" cy="182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6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7312350" y="2474500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Path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Probability</a:t>
            </a:r>
            <a:endParaRPr sz="12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Label Probabilities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502750" y="988525"/>
            <a:ext cx="3889800" cy="385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1251700" y="1560526"/>
            <a:ext cx="371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L’</a:t>
            </a:r>
            <a:r>
              <a:rPr baseline="30000"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endParaRPr baseline="30000"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405" name="Google Shape;405;p47"/>
          <p:cNvGrpSpPr/>
          <p:nvPr/>
        </p:nvGrpSpPr>
        <p:grpSpPr>
          <a:xfrm>
            <a:off x="502750" y="1944213"/>
            <a:ext cx="3889801" cy="1946324"/>
            <a:chOff x="502750" y="1944213"/>
            <a:chExt cx="3889801" cy="1946324"/>
          </a:xfrm>
        </p:grpSpPr>
        <p:pic>
          <p:nvPicPr>
            <p:cNvPr descr="Map.png" id="406" name="Google Shape;40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750" y="1944213"/>
              <a:ext cx="3889801" cy="194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.png" id="407" name="Google Shape;407;p47"/>
            <p:cNvPicPr preferRelativeResize="0"/>
            <p:nvPr/>
          </p:nvPicPr>
          <p:blipFill rotWithShape="1">
            <a:blip r:embed="rId4">
              <a:alphaModFix/>
            </a:blip>
            <a:srcRect b="44970" l="17293" r="67076" t="43521"/>
            <a:stretch/>
          </p:blipFill>
          <p:spPr>
            <a:xfrm>
              <a:off x="1614625" y="3258275"/>
              <a:ext cx="467751" cy="172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.png" id="408" name="Google Shape;408;p47"/>
            <p:cNvPicPr preferRelativeResize="0"/>
            <p:nvPr/>
          </p:nvPicPr>
          <p:blipFill rotWithShape="1">
            <a:blip r:embed="rId4">
              <a:alphaModFix/>
            </a:blip>
            <a:srcRect b="37984" l="77137" r="13197" t="50095"/>
            <a:stretch/>
          </p:blipFill>
          <p:spPr>
            <a:xfrm>
              <a:off x="3790400" y="2901600"/>
              <a:ext cx="375951" cy="23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47"/>
          <p:cNvSpPr txBox="1"/>
          <p:nvPr/>
        </p:nvSpPr>
        <p:spPr>
          <a:xfrm>
            <a:off x="3387925" y="1540727"/>
            <a:ext cx="4719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baseline="30000"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≤</a:t>
            </a:r>
            <a:r>
              <a:rPr baseline="30000"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endParaRPr baseline="30000"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10" name="Google Shape;410;p47"/>
          <p:cNvCxnSpPr>
            <a:stCxn id="409" idx="2"/>
          </p:cNvCxnSpPr>
          <p:nvPr/>
        </p:nvCxnSpPr>
        <p:spPr>
          <a:xfrm>
            <a:off x="3623875" y="2012927"/>
            <a:ext cx="0" cy="472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7"/>
          <p:cNvCxnSpPr>
            <a:stCxn id="404" idx="2"/>
          </p:cNvCxnSpPr>
          <p:nvPr/>
        </p:nvCxnSpPr>
        <p:spPr>
          <a:xfrm>
            <a:off x="1437550" y="1983826"/>
            <a:ext cx="0" cy="1107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7"/>
          <p:cNvSpPr/>
          <p:nvPr/>
        </p:nvSpPr>
        <p:spPr>
          <a:xfrm>
            <a:off x="2437750" y="2711675"/>
            <a:ext cx="3717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 txBox="1"/>
          <p:nvPr/>
        </p:nvSpPr>
        <p:spPr>
          <a:xfrm>
            <a:off x="2415750" y="2360100"/>
            <a:ext cx="31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ℬ</a:t>
            </a:r>
            <a:endParaRPr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1639825" y="2919725"/>
            <a:ext cx="56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Paths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3573775" y="2647625"/>
            <a:ext cx="56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Labels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6" name="Google Shape;416;p47"/>
          <p:cNvSpPr/>
          <p:nvPr/>
        </p:nvSpPr>
        <p:spPr>
          <a:xfrm>
            <a:off x="6503350" y="1373225"/>
            <a:ext cx="2005800" cy="2005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6640675" y="1745975"/>
            <a:ext cx="1788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Def: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ℬ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• Remove repeated characters 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• Remove blanks 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18" name="Google Shape;418;p47"/>
          <p:cNvCxnSpPr/>
          <p:nvPr/>
        </p:nvCxnSpPr>
        <p:spPr>
          <a:xfrm>
            <a:off x="6861425" y="2146150"/>
            <a:ext cx="1176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7"/>
          <p:cNvSpPr/>
          <p:nvPr/>
        </p:nvSpPr>
        <p:spPr>
          <a:xfrm>
            <a:off x="2574377" y="1229170"/>
            <a:ext cx="4105075" cy="1255950"/>
          </a:xfrm>
          <a:custGeom>
            <a:rect b="b" l="l" r="r" t="t"/>
            <a:pathLst>
              <a:path extrusionOk="0" h="50238" w="164203">
                <a:moveTo>
                  <a:pt x="164203" y="23681"/>
                </a:moveTo>
                <a:cubicBezTo>
                  <a:pt x="159030" y="20801"/>
                  <a:pt x="146978" y="10349"/>
                  <a:pt x="133166" y="6403"/>
                </a:cubicBezTo>
                <a:cubicBezTo>
                  <a:pt x="119354" y="2457"/>
                  <a:pt x="99089" y="-104"/>
                  <a:pt x="81331" y="3"/>
                </a:cubicBezTo>
                <a:cubicBezTo>
                  <a:pt x="63573" y="110"/>
                  <a:pt x="39681" y="3097"/>
                  <a:pt x="26616" y="7043"/>
                </a:cubicBezTo>
                <a:cubicBezTo>
                  <a:pt x="13551" y="10989"/>
                  <a:pt x="7365" y="16482"/>
                  <a:pt x="2939" y="23681"/>
                </a:cubicBezTo>
                <a:cubicBezTo>
                  <a:pt x="-1487" y="30880"/>
                  <a:pt x="539" y="45812"/>
                  <a:pt x="59" y="50238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420" name="Google Shape;420;p47"/>
          <p:cNvCxnSpPr/>
          <p:nvPr/>
        </p:nvCxnSpPr>
        <p:spPr>
          <a:xfrm>
            <a:off x="6747325" y="2146150"/>
            <a:ext cx="226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Label Probabilities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502750" y="988525"/>
            <a:ext cx="3889800" cy="385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48"/>
          <p:cNvGrpSpPr/>
          <p:nvPr/>
        </p:nvGrpSpPr>
        <p:grpSpPr>
          <a:xfrm>
            <a:off x="502750" y="1944213"/>
            <a:ext cx="3889801" cy="1946324"/>
            <a:chOff x="502750" y="1944213"/>
            <a:chExt cx="3889801" cy="1946324"/>
          </a:xfrm>
        </p:grpSpPr>
        <p:pic>
          <p:nvPicPr>
            <p:cNvPr descr="Map.png" id="428" name="Google Shape;42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750" y="1944213"/>
              <a:ext cx="3889801" cy="1946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.png" id="429" name="Google Shape;429;p48"/>
            <p:cNvPicPr preferRelativeResize="0"/>
            <p:nvPr/>
          </p:nvPicPr>
          <p:blipFill rotWithShape="1">
            <a:blip r:embed="rId4">
              <a:alphaModFix/>
            </a:blip>
            <a:srcRect b="44970" l="17293" r="67076" t="43521"/>
            <a:stretch/>
          </p:blipFill>
          <p:spPr>
            <a:xfrm>
              <a:off x="1614625" y="3258275"/>
              <a:ext cx="467751" cy="172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.png" id="430" name="Google Shape;430;p48"/>
            <p:cNvPicPr preferRelativeResize="0"/>
            <p:nvPr/>
          </p:nvPicPr>
          <p:blipFill rotWithShape="1">
            <a:blip r:embed="rId4">
              <a:alphaModFix/>
            </a:blip>
            <a:srcRect b="37984" l="77137" r="13197" t="50095"/>
            <a:stretch/>
          </p:blipFill>
          <p:spPr>
            <a:xfrm>
              <a:off x="3790400" y="2901600"/>
              <a:ext cx="375951" cy="23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48"/>
          <p:cNvSpPr/>
          <p:nvPr/>
        </p:nvSpPr>
        <p:spPr>
          <a:xfrm>
            <a:off x="2437750" y="2711675"/>
            <a:ext cx="371700" cy="3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8"/>
          <p:cNvSpPr txBox="1"/>
          <p:nvPr/>
        </p:nvSpPr>
        <p:spPr>
          <a:xfrm>
            <a:off x="2415750" y="2360100"/>
            <a:ext cx="31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ℬ</a:t>
            </a:r>
            <a:endParaRPr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1639825" y="2919725"/>
            <a:ext cx="56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Paths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3573775" y="2647625"/>
            <a:ext cx="56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Labels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6503350" y="1373225"/>
            <a:ext cx="2005800" cy="20058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8"/>
          <p:cNvCxnSpPr/>
          <p:nvPr/>
        </p:nvCxnSpPr>
        <p:spPr>
          <a:xfrm>
            <a:off x="6861425" y="2146150"/>
            <a:ext cx="1176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8"/>
          <p:cNvSpPr/>
          <p:nvPr/>
        </p:nvSpPr>
        <p:spPr>
          <a:xfrm>
            <a:off x="3017675" y="2848775"/>
            <a:ext cx="32100" cy="3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1928200" y="2767625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2080600" y="2920025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2233000" y="3072425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1761450" y="3226825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/>
          <p:nvPr/>
        </p:nvSpPr>
        <p:spPr>
          <a:xfrm>
            <a:off x="1659875" y="2865275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"/>
          <p:cNvSpPr/>
          <p:nvPr/>
        </p:nvSpPr>
        <p:spPr>
          <a:xfrm>
            <a:off x="1972275" y="3335650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"/>
          <p:cNvSpPr/>
          <p:nvPr/>
        </p:nvSpPr>
        <p:spPr>
          <a:xfrm>
            <a:off x="1594725" y="3416050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1809125" y="3518450"/>
            <a:ext cx="32100" cy="32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 txBox="1"/>
          <p:nvPr/>
        </p:nvSpPr>
        <p:spPr>
          <a:xfrm>
            <a:off x="1251700" y="1560526"/>
            <a:ext cx="371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L’</a:t>
            </a:r>
            <a:r>
              <a:rPr baseline="30000"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endParaRPr baseline="30000"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47" name="Google Shape;447;p48"/>
          <p:cNvCxnSpPr>
            <a:stCxn id="446" idx="2"/>
          </p:cNvCxnSpPr>
          <p:nvPr/>
        </p:nvCxnSpPr>
        <p:spPr>
          <a:xfrm>
            <a:off x="1437550" y="1983826"/>
            <a:ext cx="0" cy="1107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48"/>
          <p:cNvSpPr txBox="1"/>
          <p:nvPr/>
        </p:nvSpPr>
        <p:spPr>
          <a:xfrm>
            <a:off x="3387925" y="1540727"/>
            <a:ext cx="4719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baseline="30000"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≤</a:t>
            </a:r>
            <a:r>
              <a:rPr baseline="30000" lang="en" sz="18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</a:t>
            </a:r>
            <a:endParaRPr baseline="30000" sz="1800"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49" name="Google Shape;449;p48"/>
          <p:cNvCxnSpPr>
            <a:stCxn id="448" idx="2"/>
          </p:cNvCxnSpPr>
          <p:nvPr/>
        </p:nvCxnSpPr>
        <p:spPr>
          <a:xfrm>
            <a:off x="3623875" y="2012927"/>
            <a:ext cx="0" cy="472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8"/>
          <p:cNvSpPr/>
          <p:nvPr/>
        </p:nvSpPr>
        <p:spPr>
          <a:xfrm>
            <a:off x="2567765" y="1229170"/>
            <a:ext cx="4105075" cy="1255950"/>
          </a:xfrm>
          <a:custGeom>
            <a:rect b="b" l="l" r="r" t="t"/>
            <a:pathLst>
              <a:path extrusionOk="0" h="50238" w="164203">
                <a:moveTo>
                  <a:pt x="164203" y="23681"/>
                </a:moveTo>
                <a:cubicBezTo>
                  <a:pt x="159030" y="20801"/>
                  <a:pt x="146978" y="10349"/>
                  <a:pt x="133166" y="6403"/>
                </a:cubicBezTo>
                <a:cubicBezTo>
                  <a:pt x="119354" y="2457"/>
                  <a:pt x="99089" y="-104"/>
                  <a:pt x="81331" y="3"/>
                </a:cubicBezTo>
                <a:cubicBezTo>
                  <a:pt x="63573" y="110"/>
                  <a:pt x="39681" y="3097"/>
                  <a:pt x="26616" y="7043"/>
                </a:cubicBezTo>
                <a:cubicBezTo>
                  <a:pt x="13551" y="10989"/>
                  <a:pt x="7365" y="16482"/>
                  <a:pt x="2939" y="23681"/>
                </a:cubicBezTo>
                <a:cubicBezTo>
                  <a:pt x="-1487" y="30880"/>
                  <a:pt x="539" y="45812"/>
                  <a:pt x="59" y="50238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1" name="Google Shape;451;p48"/>
          <p:cNvSpPr txBox="1"/>
          <p:nvPr/>
        </p:nvSpPr>
        <p:spPr>
          <a:xfrm>
            <a:off x="6640675" y="1745975"/>
            <a:ext cx="1788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Def: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ℬ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• Remove repeated characters 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• Remove blanks 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52" name="Google Shape;452;p48"/>
          <p:cNvCxnSpPr/>
          <p:nvPr/>
        </p:nvCxnSpPr>
        <p:spPr>
          <a:xfrm>
            <a:off x="6747325" y="2146150"/>
            <a:ext cx="226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Example.png" id="453" name="Google Shape;453;p48"/>
          <p:cNvPicPr preferRelativeResize="0"/>
          <p:nvPr/>
        </p:nvPicPr>
        <p:blipFill rotWithShape="1">
          <a:blip r:embed="rId5">
            <a:alphaModFix/>
          </a:blip>
          <a:srcRect b="0" l="38849" r="0" t="0"/>
          <a:stretch/>
        </p:blipFill>
        <p:spPr>
          <a:xfrm>
            <a:off x="1813767" y="4338350"/>
            <a:ext cx="1619651" cy="19567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4" name="Google Shape;454;p48"/>
          <p:cNvGrpSpPr/>
          <p:nvPr/>
        </p:nvGrpSpPr>
        <p:grpSpPr>
          <a:xfrm>
            <a:off x="1941850" y="3964075"/>
            <a:ext cx="1363476" cy="195675"/>
            <a:chOff x="4569625" y="4189450"/>
            <a:chExt cx="1363476" cy="195675"/>
          </a:xfrm>
        </p:grpSpPr>
        <p:pic>
          <p:nvPicPr>
            <p:cNvPr descr="Example.png" id="455" name="Google Shape;455;p48"/>
            <p:cNvPicPr preferRelativeResize="0"/>
            <p:nvPr/>
          </p:nvPicPr>
          <p:blipFill rotWithShape="1">
            <a:blip r:embed="rId5">
              <a:alphaModFix/>
            </a:blip>
            <a:srcRect b="0" l="0" r="48519" t="0"/>
            <a:stretch/>
          </p:blipFill>
          <p:spPr>
            <a:xfrm>
              <a:off x="4569625" y="4189450"/>
              <a:ext cx="1363476" cy="195675"/>
            </a:xfrm>
            <a:prstGeom prst="rect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Example.png" id="456" name="Google Shape;456;p48"/>
            <p:cNvPicPr preferRelativeResize="0"/>
            <p:nvPr/>
          </p:nvPicPr>
          <p:blipFill rotWithShape="1">
            <a:blip r:embed="rId5">
              <a:alphaModFix/>
            </a:blip>
            <a:srcRect b="0" l="80407" r="0" t="0"/>
            <a:stretch/>
          </p:blipFill>
          <p:spPr>
            <a:xfrm>
              <a:off x="5414166" y="4189450"/>
              <a:ext cx="518926" cy="195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Label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462" name="Google Shape;462;p49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463" name="Google Shape;463;p49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49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465" name="Google Shape;465;p4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6" name="Google Shape;466;p49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467" name="Google Shape;467;p49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8" name="Google Shape;468;p49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9" name="Google Shape;469;p49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70" name="Google Shape;470;p49"/>
          <p:cNvSpPr/>
          <p:nvPr/>
        </p:nvSpPr>
        <p:spPr>
          <a:xfrm>
            <a:off x="6767350" y="1776525"/>
            <a:ext cx="2121300" cy="2121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9"/>
          <p:cNvCxnSpPr>
            <a:stCxn id="470" idx="2"/>
            <a:endCxn id="469" idx="3"/>
          </p:cNvCxnSpPr>
          <p:nvPr/>
        </p:nvCxnSpPr>
        <p:spPr>
          <a:xfrm rot="10800000">
            <a:off x="3881350" y="1303575"/>
            <a:ext cx="2886000" cy="153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9"/>
          <p:cNvCxnSpPr>
            <a:stCxn id="470" idx="2"/>
            <a:endCxn id="468" idx="3"/>
          </p:cNvCxnSpPr>
          <p:nvPr/>
        </p:nvCxnSpPr>
        <p:spPr>
          <a:xfrm rot="10800000">
            <a:off x="2475250" y="1269075"/>
            <a:ext cx="42921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9"/>
          <p:cNvCxnSpPr>
            <a:stCxn id="470" idx="2"/>
            <a:endCxn id="467" idx="3"/>
          </p:cNvCxnSpPr>
          <p:nvPr/>
        </p:nvCxnSpPr>
        <p:spPr>
          <a:xfrm rot="10800000">
            <a:off x="1766650" y="1269075"/>
            <a:ext cx="50007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9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7059400" y="2198725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Label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Probability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78" name="Google Shape;47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354" y="2631775"/>
            <a:ext cx="1743300" cy="57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Label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485" name="Google Shape;485;p50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486" name="Google Shape;486;p50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" name="Google Shape;487;p50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488" name="Google Shape;488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9" name="Google Shape;489;p50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490" name="Google Shape;490;p50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1" name="Google Shape;491;p50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2" name="Google Shape;492;p50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93" name="Google Shape;493;p50"/>
          <p:cNvSpPr/>
          <p:nvPr/>
        </p:nvSpPr>
        <p:spPr>
          <a:xfrm>
            <a:off x="6767350" y="1776525"/>
            <a:ext cx="2121300" cy="2121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50"/>
          <p:cNvCxnSpPr>
            <a:stCxn id="493" idx="2"/>
            <a:endCxn id="492" idx="3"/>
          </p:cNvCxnSpPr>
          <p:nvPr/>
        </p:nvCxnSpPr>
        <p:spPr>
          <a:xfrm rot="10800000">
            <a:off x="3881350" y="1303575"/>
            <a:ext cx="2886000" cy="153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0"/>
          <p:cNvCxnSpPr>
            <a:stCxn id="493" idx="2"/>
            <a:endCxn id="491" idx="3"/>
          </p:cNvCxnSpPr>
          <p:nvPr/>
        </p:nvCxnSpPr>
        <p:spPr>
          <a:xfrm rot="10800000">
            <a:off x="2475250" y="1269075"/>
            <a:ext cx="42921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0"/>
          <p:cNvCxnSpPr>
            <a:stCxn id="493" idx="2"/>
            <a:endCxn id="490" idx="3"/>
          </p:cNvCxnSpPr>
          <p:nvPr/>
        </p:nvCxnSpPr>
        <p:spPr>
          <a:xfrm rot="10800000">
            <a:off x="1766650" y="1269075"/>
            <a:ext cx="50007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0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50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0" name="Google Shape;500;p50"/>
          <p:cNvSpPr txBox="1"/>
          <p:nvPr/>
        </p:nvSpPr>
        <p:spPr>
          <a:xfrm>
            <a:off x="7059400" y="2198725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Label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Probability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01" name="Google Shape;50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354" y="2631775"/>
            <a:ext cx="1743300" cy="57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50"/>
          <p:cNvSpPr/>
          <p:nvPr/>
        </p:nvSpPr>
        <p:spPr>
          <a:xfrm>
            <a:off x="4999525" y="4062950"/>
            <a:ext cx="3855600" cy="757500"/>
          </a:xfrm>
          <a:prstGeom prst="rect">
            <a:avLst/>
          </a:prstGeom>
          <a:solidFill>
            <a:srgbClr val="FF0000">
              <a:alpha val="7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xponential.png" id="503" name="Google Shape;503;p50"/>
          <p:cNvPicPr preferRelativeResize="0"/>
          <p:nvPr/>
        </p:nvPicPr>
        <p:blipFill rotWithShape="1">
          <a:blip r:embed="rId6">
            <a:alphaModFix/>
          </a:blip>
          <a:srcRect b="18383" l="0" r="0" t="1928"/>
          <a:stretch/>
        </p:blipFill>
        <p:spPr>
          <a:xfrm>
            <a:off x="5235475" y="4321313"/>
            <a:ext cx="3383700" cy="32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50"/>
          <p:cNvSpPr txBox="1"/>
          <p:nvPr/>
        </p:nvSpPr>
        <p:spPr>
          <a:xfrm>
            <a:off x="5195500" y="3995600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Problem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Sum is </a:t>
            </a:r>
            <a:r>
              <a:rPr b="1"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Big</a:t>
            </a:r>
            <a:endParaRPr b="1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05" name="Google Shape;505;p50"/>
          <p:cNvCxnSpPr>
            <a:stCxn id="502" idx="0"/>
          </p:cNvCxnSpPr>
          <p:nvPr/>
        </p:nvCxnSpPr>
        <p:spPr>
          <a:xfrm flipH="1" rot="10800000">
            <a:off x="6927325" y="2927750"/>
            <a:ext cx="807900" cy="1135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6" name="Google Shape;50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CTC Algorithm: </a:t>
            </a:r>
            <a:r>
              <a:rPr lang="en" sz="3600">
                <a:solidFill>
                  <a:schemeClr val="accent6"/>
                </a:solidFill>
              </a:rPr>
              <a:t>Label Probabilities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512" name="Google Shape;512;p51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513" name="Google Shape;513;p51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" name="Google Shape;514;p51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515" name="Google Shape;515;p5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6" name="Google Shape;516;p51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517" name="Google Shape;517;p51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8" name="Google Shape;518;p51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9" name="Google Shape;519;p51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20" name="Google Shape;520;p51"/>
          <p:cNvSpPr/>
          <p:nvPr/>
        </p:nvSpPr>
        <p:spPr>
          <a:xfrm>
            <a:off x="6767350" y="1776525"/>
            <a:ext cx="2121300" cy="2121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51"/>
          <p:cNvCxnSpPr>
            <a:stCxn id="520" idx="2"/>
            <a:endCxn id="519" idx="3"/>
          </p:cNvCxnSpPr>
          <p:nvPr/>
        </p:nvCxnSpPr>
        <p:spPr>
          <a:xfrm rot="10800000">
            <a:off x="3881350" y="1303575"/>
            <a:ext cx="2886000" cy="1533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51"/>
          <p:cNvCxnSpPr>
            <a:stCxn id="520" idx="2"/>
            <a:endCxn id="518" idx="3"/>
          </p:cNvCxnSpPr>
          <p:nvPr/>
        </p:nvCxnSpPr>
        <p:spPr>
          <a:xfrm rot="10800000">
            <a:off x="2475250" y="1269075"/>
            <a:ext cx="42921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51"/>
          <p:cNvCxnSpPr>
            <a:stCxn id="520" idx="2"/>
            <a:endCxn id="517" idx="3"/>
          </p:cNvCxnSpPr>
          <p:nvPr/>
        </p:nvCxnSpPr>
        <p:spPr>
          <a:xfrm rot="10800000">
            <a:off x="1766650" y="1269075"/>
            <a:ext cx="5000700" cy="1568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51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7" name="Google Shape;527;p51"/>
          <p:cNvSpPr txBox="1"/>
          <p:nvPr/>
        </p:nvSpPr>
        <p:spPr>
          <a:xfrm>
            <a:off x="7059400" y="2198725"/>
            <a:ext cx="153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Label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Probability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28" name="Google Shape;52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8354" y="2631775"/>
            <a:ext cx="1743300" cy="57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9" name="Google Shape;529;p51"/>
          <p:cNvCxnSpPr>
            <a:stCxn id="530" idx="0"/>
          </p:cNvCxnSpPr>
          <p:nvPr/>
        </p:nvCxnSpPr>
        <p:spPr>
          <a:xfrm flipH="1" rot="10800000">
            <a:off x="6927325" y="2927750"/>
            <a:ext cx="807900" cy="1135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51"/>
          <p:cNvSpPr/>
          <p:nvPr/>
        </p:nvSpPr>
        <p:spPr>
          <a:xfrm>
            <a:off x="5931125" y="3805650"/>
            <a:ext cx="1221600" cy="1221600"/>
          </a:xfrm>
          <a:prstGeom prst="ellipse">
            <a:avLst/>
          </a:prstGeom>
          <a:solidFill>
            <a:srgbClr val="FF0000">
              <a:alpha val="7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 txBox="1"/>
          <p:nvPr/>
        </p:nvSpPr>
        <p:spPr>
          <a:xfrm>
            <a:off x="5931125" y="4130850"/>
            <a:ext cx="122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Solution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Forward-Backward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Algorithm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3.3</a:t>
            </a:r>
            <a:r>
              <a:rPr lang="en">
                <a:solidFill>
                  <a:schemeClr val="lt1"/>
                </a:solidFill>
              </a:rPr>
              <a:t> Language Model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Language Model: </a:t>
            </a:r>
            <a:r>
              <a:rPr lang="en" sz="3600">
                <a:solidFill>
                  <a:schemeClr val="accent6"/>
                </a:solidFill>
              </a:rPr>
              <a:t>Definition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544" name="Google Shape;544;p53"/>
          <p:cNvSpPr/>
          <p:nvPr/>
        </p:nvSpPr>
        <p:spPr>
          <a:xfrm>
            <a:off x="426550" y="988525"/>
            <a:ext cx="3889800" cy="385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53"/>
          <p:cNvGrpSpPr/>
          <p:nvPr/>
        </p:nvGrpSpPr>
        <p:grpSpPr>
          <a:xfrm>
            <a:off x="1417150" y="2249025"/>
            <a:ext cx="2024726" cy="1946299"/>
            <a:chOff x="502750" y="1944225"/>
            <a:chExt cx="2024726" cy="1946299"/>
          </a:xfrm>
        </p:grpSpPr>
        <p:pic>
          <p:nvPicPr>
            <p:cNvPr descr="Map.png" id="546" name="Google Shape;546;p53"/>
            <p:cNvPicPr preferRelativeResize="0"/>
            <p:nvPr/>
          </p:nvPicPr>
          <p:blipFill rotWithShape="1">
            <a:blip r:embed="rId4">
              <a:alphaModFix/>
            </a:blip>
            <a:srcRect b="0" l="0" r="47949" t="0"/>
            <a:stretch/>
          </p:blipFill>
          <p:spPr>
            <a:xfrm>
              <a:off x="502750" y="1944225"/>
              <a:ext cx="2024726" cy="194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.png" id="547" name="Google Shape;547;p53"/>
            <p:cNvPicPr preferRelativeResize="0"/>
            <p:nvPr/>
          </p:nvPicPr>
          <p:blipFill rotWithShape="1">
            <a:blip r:embed="rId4">
              <a:alphaModFix/>
            </a:blip>
            <a:srcRect b="44970" l="17293" r="67076" t="43521"/>
            <a:stretch/>
          </p:blipFill>
          <p:spPr>
            <a:xfrm>
              <a:off x="1614625" y="3258275"/>
              <a:ext cx="467751" cy="172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53"/>
          <p:cNvSpPr txBox="1"/>
          <p:nvPr/>
        </p:nvSpPr>
        <p:spPr>
          <a:xfrm>
            <a:off x="2630425" y="3300725"/>
            <a:ext cx="567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Labels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9" name="Google Shape;549;p53"/>
          <p:cNvSpPr/>
          <p:nvPr/>
        </p:nvSpPr>
        <p:spPr>
          <a:xfrm>
            <a:off x="1880700" y="3281750"/>
            <a:ext cx="32100" cy="3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3"/>
          <p:cNvSpPr/>
          <p:nvPr/>
        </p:nvSpPr>
        <p:spPr>
          <a:xfrm>
            <a:off x="2261700" y="3357950"/>
            <a:ext cx="32100" cy="3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2871300" y="3053150"/>
            <a:ext cx="32100" cy="3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3"/>
          <p:cNvSpPr/>
          <p:nvPr/>
        </p:nvSpPr>
        <p:spPr>
          <a:xfrm>
            <a:off x="2566500" y="3662750"/>
            <a:ext cx="32100" cy="32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3"/>
          <p:cNvSpPr/>
          <p:nvPr/>
        </p:nvSpPr>
        <p:spPr>
          <a:xfrm>
            <a:off x="4606450" y="2166350"/>
            <a:ext cx="3889800" cy="11592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5541100" y="2222140"/>
            <a:ext cx="20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Def: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Language Model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55" name="Google Shape;555;p53"/>
          <p:cNvSpPr txBox="1"/>
          <p:nvPr/>
        </p:nvSpPr>
        <p:spPr>
          <a:xfrm>
            <a:off x="1774600" y="3237950"/>
            <a:ext cx="36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800">
                <a:latin typeface="Lora"/>
                <a:ea typeface="Lora"/>
                <a:cs typeface="Lora"/>
                <a:sym typeface="Lora"/>
              </a:rPr>
              <a:t>1</a:t>
            </a:r>
            <a:endParaRPr b="1" baseline="-25000"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2474350" y="3607675"/>
            <a:ext cx="36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800">
                <a:latin typeface="Lora"/>
                <a:ea typeface="Lora"/>
                <a:cs typeface="Lora"/>
                <a:sym typeface="Lora"/>
              </a:rPr>
              <a:t>3</a:t>
            </a:r>
            <a:endParaRPr b="1" baseline="-25000"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7" name="Google Shape;557;p53"/>
          <p:cNvSpPr txBox="1"/>
          <p:nvPr/>
        </p:nvSpPr>
        <p:spPr>
          <a:xfrm>
            <a:off x="2164413" y="3281750"/>
            <a:ext cx="36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800">
                <a:latin typeface="Lora"/>
                <a:ea typeface="Lora"/>
                <a:cs typeface="Lora"/>
                <a:sym typeface="Lora"/>
              </a:rPr>
              <a:t>2</a:t>
            </a:r>
            <a:endParaRPr b="1" baseline="-25000"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8" name="Google Shape;558;p53"/>
          <p:cNvSpPr txBox="1"/>
          <p:nvPr/>
        </p:nvSpPr>
        <p:spPr>
          <a:xfrm>
            <a:off x="2778138" y="3009650"/>
            <a:ext cx="362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800">
                <a:latin typeface="Lora"/>
                <a:ea typeface="Lora"/>
                <a:cs typeface="Lora"/>
                <a:sym typeface="Lora"/>
              </a:rPr>
              <a:t>4</a:t>
            </a:r>
            <a:endParaRPr b="1" baseline="-25000" i="1" sz="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9" name="Google Shape;559;p53"/>
          <p:cNvSpPr txBox="1"/>
          <p:nvPr/>
        </p:nvSpPr>
        <p:spPr>
          <a:xfrm>
            <a:off x="1612800" y="2453275"/>
            <a:ext cx="567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ora"/>
                <a:ea typeface="Lora"/>
                <a:cs typeface="Lora"/>
                <a:sym typeface="Lora"/>
              </a:rPr>
              <a:t>p</a:t>
            </a:r>
            <a:r>
              <a:rPr baseline="-25000" i="1" lang="en" sz="1000">
                <a:latin typeface="Lora"/>
                <a:ea typeface="Lora"/>
                <a:cs typeface="Lora"/>
                <a:sym typeface="Lora"/>
              </a:rPr>
              <a:t>LM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( </a:t>
            </a:r>
            <a:r>
              <a:rPr b="1" i="1" lang="en" sz="10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1000">
                <a:latin typeface="Lora"/>
                <a:ea typeface="Lora"/>
                <a:cs typeface="Lora"/>
                <a:sym typeface="Lora"/>
              </a:rPr>
              <a:t>1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)</a:t>
            </a:r>
            <a:endParaRPr i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0" name="Google Shape;560;p53"/>
          <p:cNvSpPr txBox="1"/>
          <p:nvPr/>
        </p:nvSpPr>
        <p:spPr>
          <a:xfrm>
            <a:off x="1954076" y="2134400"/>
            <a:ext cx="601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ora"/>
                <a:ea typeface="Lora"/>
                <a:cs typeface="Lora"/>
                <a:sym typeface="Lora"/>
              </a:rPr>
              <a:t>p</a:t>
            </a:r>
            <a:r>
              <a:rPr baseline="-25000" i="1" lang="en" sz="1000">
                <a:latin typeface="Lora"/>
                <a:ea typeface="Lora"/>
                <a:cs typeface="Lora"/>
                <a:sym typeface="Lora"/>
              </a:rPr>
              <a:t>LM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( </a:t>
            </a:r>
            <a:r>
              <a:rPr b="1" i="1" lang="en" sz="10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1000">
                <a:latin typeface="Lora"/>
                <a:ea typeface="Lora"/>
                <a:cs typeface="Lora"/>
                <a:sym typeface="Lora"/>
              </a:rPr>
              <a:t>2 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)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1" name="Google Shape;561;p53"/>
          <p:cNvSpPr txBox="1"/>
          <p:nvPr/>
        </p:nvSpPr>
        <p:spPr>
          <a:xfrm>
            <a:off x="2261700" y="1440275"/>
            <a:ext cx="601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ora"/>
                <a:ea typeface="Lora"/>
                <a:cs typeface="Lora"/>
                <a:sym typeface="Lora"/>
              </a:rPr>
              <a:t>p</a:t>
            </a:r>
            <a:r>
              <a:rPr baseline="-25000" i="1" lang="en" sz="1000">
                <a:latin typeface="Lora"/>
                <a:ea typeface="Lora"/>
                <a:cs typeface="Lora"/>
                <a:sym typeface="Lora"/>
              </a:rPr>
              <a:t>LM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( </a:t>
            </a:r>
            <a:r>
              <a:rPr b="1" i="1" lang="en" sz="10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1000">
                <a:latin typeface="Lora"/>
                <a:ea typeface="Lora"/>
                <a:cs typeface="Lora"/>
                <a:sym typeface="Lora"/>
              </a:rPr>
              <a:t>3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)</a:t>
            </a:r>
            <a:endParaRPr i="1" sz="1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2641650" y="2275375"/>
            <a:ext cx="601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ora"/>
                <a:ea typeface="Lora"/>
                <a:cs typeface="Lora"/>
                <a:sym typeface="Lora"/>
              </a:rPr>
              <a:t>p</a:t>
            </a:r>
            <a:r>
              <a:rPr baseline="-25000" i="1" lang="en" sz="1000">
                <a:latin typeface="Lora"/>
                <a:ea typeface="Lora"/>
                <a:cs typeface="Lora"/>
                <a:sym typeface="Lora"/>
              </a:rPr>
              <a:t>LM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( </a:t>
            </a:r>
            <a:r>
              <a:rPr b="1" i="1" lang="en" sz="1000">
                <a:latin typeface="Lora"/>
                <a:ea typeface="Lora"/>
                <a:cs typeface="Lora"/>
                <a:sym typeface="Lora"/>
              </a:rPr>
              <a:t>l</a:t>
            </a:r>
            <a:r>
              <a:rPr b="1" baseline="-25000" i="1" lang="en" sz="1000">
                <a:latin typeface="Lora"/>
                <a:ea typeface="Lora"/>
                <a:cs typeface="Lora"/>
                <a:sym typeface="Lora"/>
              </a:rPr>
              <a:t>4 </a:t>
            </a:r>
            <a:r>
              <a:rPr i="1" lang="en" sz="1000">
                <a:latin typeface="Lora"/>
                <a:ea typeface="Lora"/>
                <a:cs typeface="Lora"/>
                <a:sym typeface="Lora"/>
              </a:rPr>
              <a:t>)</a:t>
            </a:r>
            <a:endParaRPr i="1" sz="1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63" name="Google Shape;563;p53"/>
          <p:cNvCxnSpPr>
            <a:stCxn id="559" idx="2"/>
          </p:cNvCxnSpPr>
          <p:nvPr/>
        </p:nvCxnSpPr>
        <p:spPr>
          <a:xfrm>
            <a:off x="1896750" y="2818975"/>
            <a:ext cx="0" cy="431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3"/>
          <p:cNvCxnSpPr/>
          <p:nvPr/>
        </p:nvCxnSpPr>
        <p:spPr>
          <a:xfrm>
            <a:off x="2277738" y="2453275"/>
            <a:ext cx="0" cy="878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53"/>
          <p:cNvCxnSpPr/>
          <p:nvPr/>
        </p:nvCxnSpPr>
        <p:spPr>
          <a:xfrm>
            <a:off x="2887350" y="2587850"/>
            <a:ext cx="0" cy="434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3"/>
          <p:cNvCxnSpPr/>
          <p:nvPr/>
        </p:nvCxnSpPr>
        <p:spPr>
          <a:xfrm>
            <a:off x="2579200" y="1805875"/>
            <a:ext cx="0" cy="1801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53"/>
          <p:cNvSpPr txBox="1"/>
          <p:nvPr/>
        </p:nvSpPr>
        <p:spPr>
          <a:xfrm>
            <a:off x="4567000" y="2505650"/>
            <a:ext cx="39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Language Model</a:t>
            </a:r>
            <a:r>
              <a:rPr lang="en" sz="13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-”P</a:t>
            </a:r>
            <a:r>
              <a:rPr lang="en" sz="13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robability distribution” over sequences of </a:t>
            </a:r>
            <a:r>
              <a:rPr lang="en" sz="13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characters</a:t>
            </a:r>
            <a:endParaRPr sz="1300">
              <a:solidFill>
                <a:srgbClr val="FFFF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68" name="Google Shape;568;p53"/>
          <p:cNvCxnSpPr/>
          <p:nvPr/>
        </p:nvCxnSpPr>
        <p:spPr>
          <a:xfrm>
            <a:off x="5895400" y="2553800"/>
            <a:ext cx="1311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53"/>
          <p:cNvSpPr txBox="1"/>
          <p:nvPr/>
        </p:nvSpPr>
        <p:spPr>
          <a:xfrm>
            <a:off x="364850" y="1484613"/>
            <a:ext cx="16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equences of </a:t>
            </a:r>
            <a:r>
              <a:rPr lang="en" sz="12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characters</a:t>
            </a:r>
            <a:endParaRPr sz="1200">
              <a:solidFill>
                <a:srgbClr val="FFFF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878975" y="1915725"/>
            <a:ext cx="654150" cy="1472983"/>
          </a:xfrm>
          <a:custGeom>
            <a:rect b="b" l="l" r="r" t="t"/>
            <a:pathLst>
              <a:path extrusionOk="0" h="71478" w="26166">
                <a:moveTo>
                  <a:pt x="9101" y="0"/>
                </a:moveTo>
                <a:cubicBezTo>
                  <a:pt x="7599" y="7566"/>
                  <a:pt x="623" y="34934"/>
                  <a:pt x="86" y="45398"/>
                </a:cubicBezTo>
                <a:cubicBezTo>
                  <a:pt x="-450" y="55862"/>
                  <a:pt x="1535" y="58438"/>
                  <a:pt x="5882" y="62785"/>
                </a:cubicBezTo>
                <a:cubicBezTo>
                  <a:pt x="10229" y="67132"/>
                  <a:pt x="22785" y="70029"/>
                  <a:pt x="26166" y="71478"/>
                </a:cubicBezTo>
              </a:path>
            </a:pathLst>
          </a:cu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1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Intro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Language Model: </a:t>
            </a:r>
            <a:r>
              <a:rPr lang="en" sz="3600">
                <a:solidFill>
                  <a:schemeClr val="accent6"/>
                </a:solidFill>
              </a:rPr>
              <a:t>Loss Function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576" name="Google Shape;576;p54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577" name="Google Shape;577;p54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8" name="Google Shape;578;p54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579" name="Google Shape;579;p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" name="Google Shape;580;p54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581" name="Google Shape;581;p54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2" name="Google Shape;582;p54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3" name="Google Shape;583;p54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84" name="Google Shape;584;p54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5" name="Google Shape;585;p54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6" name="Google Shape;586;p54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7" name="Google Shape;5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54"/>
          <p:cNvGrpSpPr/>
          <p:nvPr/>
        </p:nvGrpSpPr>
        <p:grpSpPr>
          <a:xfrm>
            <a:off x="5657519" y="603900"/>
            <a:ext cx="2744484" cy="4287054"/>
            <a:chOff x="5255650" y="-2075"/>
            <a:chExt cx="3469200" cy="4978000"/>
          </a:xfrm>
        </p:grpSpPr>
        <p:sp>
          <p:nvSpPr>
            <p:cNvPr id="589" name="Google Shape;589;p54"/>
            <p:cNvSpPr/>
            <p:nvPr/>
          </p:nvSpPr>
          <p:spPr>
            <a:xfrm>
              <a:off x="5255650" y="49375"/>
              <a:ext cx="3469200" cy="1159200"/>
            </a:xfrm>
            <a:prstGeom prst="rect">
              <a:avLst/>
            </a:prstGeom>
            <a:solidFill>
              <a:srgbClr val="CC0000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4"/>
            <p:cNvSpPr txBox="1"/>
            <p:nvPr/>
          </p:nvSpPr>
          <p:spPr>
            <a:xfrm>
              <a:off x="5980000" y="-2075"/>
              <a:ext cx="2020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Loss Function </a:t>
              </a:r>
              <a:r>
                <a:rPr lang="en">
                  <a:solidFill>
                    <a:srgbClr val="FFFF00"/>
                  </a:solidFill>
                  <a:latin typeface="Economica"/>
                  <a:ea typeface="Economica"/>
                  <a:cs typeface="Economica"/>
                  <a:sym typeface="Economica"/>
                </a:rPr>
                <a:t>Version 1.0</a:t>
              </a:r>
              <a:endParaRPr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5255650" y="1312600"/>
              <a:ext cx="3469200" cy="1159200"/>
            </a:xfrm>
            <a:prstGeom prst="rect">
              <a:avLst/>
            </a:prstGeom>
            <a:solidFill>
              <a:srgbClr val="F1C232">
                <a:alpha val="76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4"/>
            <p:cNvSpPr txBox="1"/>
            <p:nvPr/>
          </p:nvSpPr>
          <p:spPr>
            <a:xfrm>
              <a:off x="5980000" y="1312600"/>
              <a:ext cx="2020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Loss Function </a:t>
              </a:r>
              <a:r>
                <a:rPr lang="en">
                  <a:solidFill>
                    <a:srgbClr val="FFFF00"/>
                  </a:solidFill>
                  <a:latin typeface="Economica"/>
                  <a:ea typeface="Economica"/>
                  <a:cs typeface="Economica"/>
                  <a:sym typeface="Economica"/>
                </a:rPr>
                <a:t>Version 2.0</a:t>
              </a:r>
              <a:endParaRPr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5255650" y="2551075"/>
              <a:ext cx="3469200" cy="1159200"/>
            </a:xfrm>
            <a:prstGeom prst="rect">
              <a:avLst/>
            </a:prstGeom>
            <a:solidFill>
              <a:srgbClr val="57BB8A">
                <a:alpha val="80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4"/>
            <p:cNvSpPr txBox="1"/>
            <p:nvPr/>
          </p:nvSpPr>
          <p:spPr>
            <a:xfrm>
              <a:off x="5980000" y="2551075"/>
              <a:ext cx="2020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Loss Function </a:t>
              </a:r>
              <a:r>
                <a:rPr lang="en">
                  <a:solidFill>
                    <a:srgbClr val="FFFF00"/>
                  </a:solidFill>
                  <a:latin typeface="Economica"/>
                  <a:ea typeface="Economica"/>
                  <a:cs typeface="Economica"/>
                  <a:sym typeface="Economica"/>
                </a:rPr>
                <a:t>Version 3.0</a:t>
              </a:r>
              <a:endParaRPr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descr="LossFunction_3.0.png" id="595" name="Google Shape;595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46550" y="2948975"/>
              <a:ext cx="3287400" cy="471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LossFunction_2.0.png" id="596" name="Google Shape;596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3599" y="1704175"/>
              <a:ext cx="2673300" cy="42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LossFunction_1.0.png" id="597" name="Google Shape;597;p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26704" y="472550"/>
              <a:ext cx="2327100" cy="42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98" name="Google Shape;598;p54"/>
            <p:cNvSpPr/>
            <p:nvPr/>
          </p:nvSpPr>
          <p:spPr>
            <a:xfrm>
              <a:off x="5255650" y="3816725"/>
              <a:ext cx="3469200" cy="1159200"/>
            </a:xfrm>
            <a:prstGeom prst="rect">
              <a:avLst/>
            </a:prstGeom>
            <a:solidFill>
              <a:srgbClr val="F1C232">
                <a:alpha val="76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 txBox="1"/>
            <p:nvPr/>
          </p:nvSpPr>
          <p:spPr>
            <a:xfrm>
              <a:off x="5980000" y="3816725"/>
              <a:ext cx="20205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Loss Function </a:t>
              </a:r>
              <a:r>
                <a:rPr lang="en">
                  <a:solidFill>
                    <a:srgbClr val="FFFF00"/>
                  </a:solidFill>
                  <a:latin typeface="Economica"/>
                  <a:ea typeface="Economica"/>
                  <a:cs typeface="Economica"/>
                  <a:sym typeface="Economica"/>
                </a:rPr>
                <a:t>Version 4.0</a:t>
              </a:r>
              <a:endParaRPr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descr="LossFunction_2.0.png" id="600" name="Google Shape;600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3599" y="4208300"/>
              <a:ext cx="2673300" cy="42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Language Model: </a:t>
            </a:r>
            <a:r>
              <a:rPr lang="en" sz="3600">
                <a:solidFill>
                  <a:schemeClr val="accent6"/>
                </a:solidFill>
              </a:rPr>
              <a:t>Loss Function</a:t>
            </a:r>
            <a:endParaRPr sz="3600">
              <a:solidFill>
                <a:schemeClr val="accent6"/>
              </a:solidFill>
            </a:endParaRPr>
          </a:p>
        </p:txBody>
      </p:sp>
      <p:grpSp>
        <p:nvGrpSpPr>
          <p:cNvPr id="606" name="Google Shape;606;p55"/>
          <p:cNvGrpSpPr/>
          <p:nvPr/>
        </p:nvGrpSpPr>
        <p:grpSpPr>
          <a:xfrm>
            <a:off x="502750" y="988525"/>
            <a:ext cx="3889800" cy="3857700"/>
            <a:chOff x="4769950" y="988525"/>
            <a:chExt cx="3889800" cy="3857700"/>
          </a:xfrm>
        </p:grpSpPr>
        <p:sp>
          <p:nvSpPr>
            <p:cNvPr id="607" name="Google Shape;607;p55"/>
            <p:cNvSpPr/>
            <p:nvPr/>
          </p:nvSpPr>
          <p:spPr>
            <a:xfrm>
              <a:off x="4769950" y="988525"/>
              <a:ext cx="3889800" cy="385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55"/>
            <p:cNvGrpSpPr/>
            <p:nvPr/>
          </p:nvGrpSpPr>
          <p:grpSpPr>
            <a:xfrm>
              <a:off x="4841700" y="1437950"/>
              <a:ext cx="3193712" cy="409725"/>
              <a:chOff x="498300" y="1437950"/>
              <a:chExt cx="3193712" cy="409725"/>
            </a:xfrm>
          </p:grpSpPr>
          <p:pic>
            <p:nvPicPr>
              <p:cNvPr descr="SoftMax.png" id="609" name="Google Shape;609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31287" y="1437950"/>
                <a:ext cx="2560725" cy="40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0" name="Google Shape;610;p55"/>
              <p:cNvSpPr txBox="1"/>
              <p:nvPr/>
            </p:nvSpPr>
            <p:spPr>
              <a:xfrm>
                <a:off x="498300" y="1474063"/>
                <a:ext cx="747300" cy="3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100">
                    <a:latin typeface="Georgia"/>
                    <a:ea typeface="Georgia"/>
                    <a:cs typeface="Georgia"/>
                    <a:sym typeface="Georgia"/>
                  </a:rPr>
                  <a:t>SoftMax</a:t>
                </a:r>
                <a:endParaRPr i="1" sz="11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611" name="Google Shape;611;p55"/>
            <p:cNvSpPr txBox="1"/>
            <p:nvPr/>
          </p:nvSpPr>
          <p:spPr>
            <a:xfrm>
              <a:off x="5474675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baseline="30000"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2" name="Google Shape;612;p55"/>
            <p:cNvSpPr txBox="1"/>
            <p:nvPr/>
          </p:nvSpPr>
          <p:spPr>
            <a:xfrm>
              <a:off x="6183250" y="1100450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2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3" name="Google Shape;613;p55"/>
            <p:cNvSpPr txBox="1"/>
            <p:nvPr/>
          </p:nvSpPr>
          <p:spPr>
            <a:xfrm>
              <a:off x="7589400" y="1134675"/>
              <a:ext cx="5592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y</a:t>
              </a:r>
              <a:r>
                <a:rPr baseline="-25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π</a:t>
              </a:r>
              <a:r>
                <a:rPr baseline="30000" i="1" lang="en" sz="11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baseline="30000" i="1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614" name="Google Shape;614;p55"/>
          <p:cNvSpPr txBox="1"/>
          <p:nvPr/>
        </p:nvSpPr>
        <p:spPr>
          <a:xfrm>
            <a:off x="14380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1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5" name="Google Shape;615;p55"/>
          <p:cNvSpPr txBox="1"/>
          <p:nvPr/>
        </p:nvSpPr>
        <p:spPr>
          <a:xfrm>
            <a:off x="2146425" y="13033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2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6" name="Google Shape;616;p55"/>
          <p:cNvSpPr txBox="1"/>
          <p:nvPr/>
        </p:nvSpPr>
        <p:spPr>
          <a:xfrm>
            <a:off x="3547775" y="1339025"/>
            <a:ext cx="2127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Georgia"/>
                <a:ea typeface="Georgia"/>
                <a:cs typeface="Georgia"/>
                <a:sym typeface="Georgia"/>
              </a:rPr>
              <a:t>T</a:t>
            </a:r>
            <a:endParaRPr i="1" sz="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7" name="Google Shape;617;p55"/>
          <p:cNvSpPr/>
          <p:nvPr/>
        </p:nvSpPr>
        <p:spPr>
          <a:xfrm>
            <a:off x="5255650" y="1331875"/>
            <a:ext cx="3469200" cy="11592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5"/>
          <p:cNvSpPr txBox="1"/>
          <p:nvPr/>
        </p:nvSpPr>
        <p:spPr>
          <a:xfrm>
            <a:off x="5980000" y="1331875"/>
            <a:ext cx="2020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Loss Function </a:t>
            </a:r>
            <a:r>
              <a:rPr lang="en">
                <a:solidFill>
                  <a:srgbClr val="FFFF00"/>
                </a:solidFill>
                <a:latin typeface="Economica"/>
                <a:ea typeface="Economica"/>
                <a:cs typeface="Economica"/>
                <a:sym typeface="Economica"/>
              </a:rPr>
              <a:t>Version 4.0</a:t>
            </a:r>
            <a:endParaRPr>
              <a:solidFill>
                <a:srgbClr val="FFFF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9" name="Google Shape;619;p55"/>
          <p:cNvSpPr/>
          <p:nvPr/>
        </p:nvSpPr>
        <p:spPr>
          <a:xfrm>
            <a:off x="5255638" y="3447250"/>
            <a:ext cx="957900" cy="957900"/>
          </a:xfrm>
          <a:prstGeom prst="ellipse">
            <a:avLst/>
          </a:prstGeom>
          <a:solidFill>
            <a:srgbClr val="CC0000">
              <a:alpha val="8000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"/>
          <p:cNvSpPr txBox="1"/>
          <p:nvPr/>
        </p:nvSpPr>
        <p:spPr>
          <a:xfrm>
            <a:off x="5272588" y="3743350"/>
            <a:ext cx="92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α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=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0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.75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6511300" y="3447250"/>
            <a:ext cx="957900" cy="957900"/>
          </a:xfrm>
          <a:prstGeom prst="ellipse">
            <a:avLst/>
          </a:prstGeom>
          <a:solidFill>
            <a:srgbClr val="741B47">
              <a:alpha val="7462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5"/>
          <p:cNvSpPr txBox="1"/>
          <p:nvPr/>
        </p:nvSpPr>
        <p:spPr>
          <a:xfrm>
            <a:off x="6528250" y="3743350"/>
            <a:ext cx="92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β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=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1.85</a:t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23" name="Google Shape;62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sFunction_2.0.png" id="624" name="Google Shape;62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345" y="1697575"/>
            <a:ext cx="3049800" cy="53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5" name="Google Shape;625;p55"/>
          <p:cNvCxnSpPr>
            <a:stCxn id="619" idx="0"/>
          </p:cNvCxnSpPr>
          <p:nvPr/>
        </p:nvCxnSpPr>
        <p:spPr>
          <a:xfrm flipH="1" rot="10800000">
            <a:off x="5734588" y="1925950"/>
            <a:ext cx="2049300" cy="1521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55"/>
          <p:cNvCxnSpPr>
            <a:stCxn id="621" idx="0"/>
          </p:cNvCxnSpPr>
          <p:nvPr/>
        </p:nvCxnSpPr>
        <p:spPr>
          <a:xfrm flipH="1" rot="10800000">
            <a:off x="6990250" y="1976650"/>
            <a:ext cx="1291200" cy="1470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3.4</a:t>
            </a:r>
            <a:r>
              <a:rPr lang="en">
                <a:solidFill>
                  <a:schemeClr val="lt1"/>
                </a:solidFill>
              </a:rPr>
              <a:t> Performance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Performance: </a:t>
            </a:r>
            <a:r>
              <a:rPr lang="en" sz="3600">
                <a:solidFill>
                  <a:schemeClr val="accent6"/>
                </a:solidFill>
              </a:rPr>
              <a:t>WER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637" name="Google Shape;637;p57"/>
          <p:cNvSpPr/>
          <p:nvPr/>
        </p:nvSpPr>
        <p:spPr>
          <a:xfrm>
            <a:off x="1248675" y="1372200"/>
            <a:ext cx="2398800" cy="2399100"/>
          </a:xfrm>
          <a:prstGeom prst="ellipse">
            <a:avLst/>
          </a:prstGeom>
          <a:solidFill>
            <a:srgbClr val="CC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"/>
          <p:cNvSpPr txBox="1"/>
          <p:nvPr/>
        </p:nvSpPr>
        <p:spPr>
          <a:xfrm>
            <a:off x="1319925" y="1683300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Training Data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39" name="Google Shape;639;p57"/>
          <p:cNvSpPr txBox="1"/>
          <p:nvPr/>
        </p:nvSpPr>
        <p:spPr>
          <a:xfrm>
            <a:off x="1490925" y="2123200"/>
            <a:ext cx="20853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Fisher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Switchboard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240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Librivox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1000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Common Voice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600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0" name="Google Shape;640;p57"/>
          <p:cNvSpPr/>
          <p:nvPr/>
        </p:nvSpPr>
        <p:spPr>
          <a:xfrm>
            <a:off x="3902050" y="2301300"/>
            <a:ext cx="8259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Performance: </a:t>
            </a:r>
            <a:r>
              <a:rPr lang="en" sz="3600">
                <a:solidFill>
                  <a:schemeClr val="accent6"/>
                </a:solidFill>
              </a:rPr>
              <a:t>WER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646" name="Google Shape;646;p58"/>
          <p:cNvSpPr/>
          <p:nvPr/>
        </p:nvSpPr>
        <p:spPr>
          <a:xfrm>
            <a:off x="3902050" y="2301300"/>
            <a:ext cx="8259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4982525" y="2221125"/>
            <a:ext cx="3147300" cy="853200"/>
          </a:xfrm>
          <a:prstGeom prst="rect">
            <a:avLst/>
          </a:prstGeom>
          <a:solidFill>
            <a:srgbClr val="741B47">
              <a:alpha val="7462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8"/>
          <p:cNvSpPr txBox="1"/>
          <p:nvPr/>
        </p:nvSpPr>
        <p:spPr>
          <a:xfrm>
            <a:off x="5399075" y="2418300"/>
            <a:ext cx="231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On </a:t>
            </a:r>
            <a:r>
              <a:rPr lang="en" sz="1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Librivox clean test </a:t>
            </a:r>
            <a:r>
              <a:rPr lang="en" sz="16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8</a:t>
            </a:r>
            <a:r>
              <a:rPr lang="en" sz="16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.26% </a:t>
            </a:r>
            <a:r>
              <a:rPr lang="en" sz="1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WER</a:t>
            </a:r>
            <a:endParaRPr sz="16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1248675" y="1372200"/>
            <a:ext cx="2398800" cy="2399100"/>
          </a:xfrm>
          <a:prstGeom prst="ellipse">
            <a:avLst/>
          </a:prstGeom>
          <a:solidFill>
            <a:srgbClr val="CC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 txBox="1"/>
          <p:nvPr/>
        </p:nvSpPr>
        <p:spPr>
          <a:xfrm>
            <a:off x="1319925" y="1683300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Training Data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1490925" y="2123200"/>
            <a:ext cx="20853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Fisher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Switchboard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240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Librivox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1000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Common Voice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600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Performance: </a:t>
            </a:r>
            <a:r>
              <a:rPr lang="en" sz="3600">
                <a:solidFill>
                  <a:schemeClr val="accent6"/>
                </a:solidFill>
              </a:rPr>
              <a:t>WER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3902050" y="2301300"/>
            <a:ext cx="8259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9"/>
          <p:cNvSpPr/>
          <p:nvPr/>
        </p:nvSpPr>
        <p:spPr>
          <a:xfrm>
            <a:off x="4982525" y="2221125"/>
            <a:ext cx="3147300" cy="853200"/>
          </a:xfrm>
          <a:prstGeom prst="rect">
            <a:avLst/>
          </a:prstGeom>
          <a:solidFill>
            <a:srgbClr val="741B47">
              <a:alpha val="7462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"/>
          <p:cNvSpPr txBox="1"/>
          <p:nvPr/>
        </p:nvSpPr>
        <p:spPr>
          <a:xfrm>
            <a:off x="5399075" y="2418300"/>
            <a:ext cx="2314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On </a:t>
            </a:r>
            <a:r>
              <a:rPr lang="en" sz="1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Librivox clean test </a:t>
            </a:r>
            <a:r>
              <a:rPr lang="en" sz="16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8.26% </a:t>
            </a:r>
            <a:r>
              <a:rPr lang="en" sz="16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WER</a:t>
            </a:r>
            <a:endParaRPr sz="16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1248675" y="1372200"/>
            <a:ext cx="2398800" cy="2399100"/>
          </a:xfrm>
          <a:prstGeom prst="ellipse">
            <a:avLst/>
          </a:prstGeom>
          <a:solidFill>
            <a:srgbClr val="CC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1319925" y="1683300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Training Data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2" name="Google Shape;662;p59"/>
          <p:cNvSpPr txBox="1"/>
          <p:nvPr/>
        </p:nvSpPr>
        <p:spPr>
          <a:xfrm>
            <a:off x="1490925" y="2123200"/>
            <a:ext cx="20853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Fisher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2000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Switchboard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240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Librivox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1000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hours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Common Voice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(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600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hours)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663" name="Google Shape;663;p59"/>
          <p:cNvGrpSpPr/>
          <p:nvPr/>
        </p:nvGrpSpPr>
        <p:grpSpPr>
          <a:xfrm>
            <a:off x="5810525" y="759200"/>
            <a:ext cx="1491300" cy="1284000"/>
            <a:chOff x="4878875" y="3275100"/>
            <a:chExt cx="1491300" cy="1284000"/>
          </a:xfrm>
        </p:grpSpPr>
        <p:sp>
          <p:nvSpPr>
            <p:cNvPr id="664" name="Google Shape;664;p59"/>
            <p:cNvSpPr/>
            <p:nvPr/>
          </p:nvSpPr>
          <p:spPr>
            <a:xfrm>
              <a:off x="4982525" y="3275100"/>
              <a:ext cx="1284000" cy="128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 txBox="1"/>
            <p:nvPr/>
          </p:nvSpPr>
          <p:spPr>
            <a:xfrm>
              <a:off x="4878875" y="3383325"/>
              <a:ext cx="14913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Human</a:t>
              </a:r>
              <a:endParaRPr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666" name="Google Shape;666;p59"/>
            <p:cNvSpPr txBox="1"/>
            <p:nvPr/>
          </p:nvSpPr>
          <p:spPr>
            <a:xfrm>
              <a:off x="5067425" y="3771300"/>
              <a:ext cx="11142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5.8% </a:t>
              </a:r>
              <a:r>
                <a:rPr lang="en" sz="16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WER</a:t>
              </a:r>
              <a:endParaRPr sz="1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667" name="Google Shape;667;p59"/>
          <p:cNvGrpSpPr/>
          <p:nvPr/>
        </p:nvGrpSpPr>
        <p:grpSpPr>
          <a:xfrm>
            <a:off x="5810525" y="3217300"/>
            <a:ext cx="1491300" cy="1284000"/>
            <a:chOff x="4878875" y="3275100"/>
            <a:chExt cx="1491300" cy="1284000"/>
          </a:xfrm>
        </p:grpSpPr>
        <p:sp>
          <p:nvSpPr>
            <p:cNvPr id="668" name="Google Shape;668;p59"/>
            <p:cNvSpPr/>
            <p:nvPr/>
          </p:nvSpPr>
          <p:spPr>
            <a:xfrm>
              <a:off x="4982525" y="3275100"/>
              <a:ext cx="1284000" cy="128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 txBox="1"/>
            <p:nvPr/>
          </p:nvSpPr>
          <p:spPr>
            <a:xfrm>
              <a:off x="4878875" y="3383325"/>
              <a:ext cx="14913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6"/>
                  </a:solidFill>
                  <a:latin typeface="Economica"/>
                  <a:ea typeface="Economica"/>
                  <a:cs typeface="Economica"/>
                  <a:sym typeface="Economica"/>
                </a:rPr>
                <a:t>Google</a:t>
              </a:r>
              <a:endParaRPr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670" name="Google Shape;670;p59"/>
            <p:cNvSpPr txBox="1"/>
            <p:nvPr/>
          </p:nvSpPr>
          <p:spPr>
            <a:xfrm>
              <a:off x="5067425" y="3771300"/>
              <a:ext cx="11142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12</a:t>
              </a:r>
              <a:r>
                <a:rPr lang="en" sz="1600">
                  <a:solidFill>
                    <a:schemeClr val="lt1"/>
                  </a:solidFill>
                  <a:latin typeface="Economica"/>
                  <a:ea typeface="Economica"/>
                  <a:cs typeface="Economica"/>
                  <a:sym typeface="Economica"/>
                </a:rPr>
                <a:t>.1% WER</a:t>
              </a:r>
              <a:endParaRPr sz="1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671" name="Google Shape;671;p59"/>
          <p:cNvSpPr txBox="1"/>
          <p:nvPr/>
        </p:nvSpPr>
        <p:spPr>
          <a:xfrm>
            <a:off x="2359650" y="4709225"/>
            <a:ext cx="4424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1</a:t>
            </a:r>
            <a:r>
              <a:rPr lang="en" sz="1000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</a:rPr>
              <a:t>Dernoncourt et. al, </a:t>
            </a:r>
            <a:r>
              <a:rPr lang="en" sz="1000" u="sng">
                <a:solidFill>
                  <a:srgbClr val="FFFFFF"/>
                </a:solidFill>
                <a:latin typeface="Zilla Slab"/>
                <a:ea typeface="Zilla Slab"/>
                <a:cs typeface="Zilla Slab"/>
                <a:sym typeface="Zilla Slab"/>
                <a:hlinkClick r:id="rId4"/>
              </a:rPr>
              <a:t>A Framework for Speech Recognition Benchmarking</a:t>
            </a:r>
            <a:endParaRPr sz="1000">
              <a:solidFill>
                <a:srgbClr val="FFFFFF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>
                <a:solidFill>
                  <a:schemeClr val="lt1"/>
                </a:solidFill>
              </a:rPr>
              <a:t>Future of Deep Speech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1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4.1</a:t>
            </a:r>
            <a:r>
              <a:rPr lang="en">
                <a:solidFill>
                  <a:schemeClr val="lt1"/>
                </a:solidFill>
              </a:rPr>
              <a:t>  UTF-8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UTF-8</a:t>
            </a:r>
            <a:r>
              <a:rPr lang="en">
                <a:solidFill>
                  <a:schemeClr val="lt1"/>
                </a:solidFill>
              </a:rPr>
              <a:t>: </a:t>
            </a:r>
            <a:r>
              <a:rPr lang="en">
                <a:solidFill>
                  <a:schemeClr val="accent6"/>
                </a:solidFill>
              </a:rPr>
              <a:t>Softmax Layer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87" name="Google Shape;687;p62"/>
          <p:cNvSpPr/>
          <p:nvPr/>
        </p:nvSpPr>
        <p:spPr>
          <a:xfrm>
            <a:off x="466850" y="1167150"/>
            <a:ext cx="37671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2"/>
          <p:cNvSpPr/>
          <p:nvPr/>
        </p:nvSpPr>
        <p:spPr>
          <a:xfrm>
            <a:off x="4199750" y="1515825"/>
            <a:ext cx="128700" cy="286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2"/>
          <p:cNvSpPr/>
          <p:nvPr/>
        </p:nvSpPr>
        <p:spPr>
          <a:xfrm>
            <a:off x="466850" y="1489875"/>
            <a:ext cx="3767100" cy="338700"/>
          </a:xfrm>
          <a:prstGeom prst="rect">
            <a:avLst/>
          </a:prstGeom>
          <a:solidFill>
            <a:srgbClr val="FFFF00">
              <a:alpha val="2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2"/>
          <p:cNvSpPr/>
          <p:nvPr/>
        </p:nvSpPr>
        <p:spPr>
          <a:xfrm>
            <a:off x="5570075" y="1476800"/>
            <a:ext cx="2335800" cy="23358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2"/>
          <p:cNvSpPr txBox="1"/>
          <p:nvPr/>
        </p:nvSpPr>
        <p:spPr>
          <a:xfrm>
            <a:off x="5649725" y="1802625"/>
            <a:ext cx="2256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Softmax Layer</a:t>
            </a:r>
            <a:endParaRPr u="sng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2" name="Google Shape;692;p62"/>
          <p:cNvSpPr txBox="1"/>
          <p:nvPr/>
        </p:nvSpPr>
        <p:spPr>
          <a:xfrm>
            <a:off x="5992925" y="2287175"/>
            <a:ext cx="15699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≡ 256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Output width 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k 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≡ |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| + 1</a:t>
            </a:r>
            <a:endParaRPr b="1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•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Extra for a “</a:t>
            </a: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blank label</a:t>
            </a: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93" name="Google Shape;693;p62"/>
          <p:cNvCxnSpPr>
            <a:stCxn id="688" idx="1"/>
            <a:endCxn id="690" idx="2"/>
          </p:cNvCxnSpPr>
          <p:nvPr/>
        </p:nvCxnSpPr>
        <p:spPr>
          <a:xfrm>
            <a:off x="4328450" y="1659225"/>
            <a:ext cx="1241700" cy="985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62"/>
          <p:cNvSpPr txBox="1"/>
          <p:nvPr/>
        </p:nvSpPr>
        <p:spPr>
          <a:xfrm>
            <a:off x="426625" y="1458563"/>
            <a:ext cx="747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eorgia"/>
                <a:ea typeface="Georgia"/>
                <a:cs typeface="Georgia"/>
                <a:sym typeface="Georgia"/>
              </a:rPr>
              <a:t>SoftMax</a:t>
            </a:r>
            <a:endParaRPr i="1"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ofmax.png" id="695" name="Google Shape;6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50" y="1400600"/>
            <a:ext cx="2610250" cy="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75" y="1519700"/>
            <a:ext cx="3391240" cy="3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3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4.2</a:t>
            </a:r>
            <a:r>
              <a:rPr lang="en">
                <a:solidFill>
                  <a:schemeClr val="lt1"/>
                </a:solidFill>
              </a:rPr>
              <a:t> Non-English Languages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448250" y="1471825"/>
            <a:ext cx="8259600" cy="22464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Speech-to-Text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3630300" y="1630050"/>
            <a:ext cx="1883400" cy="18834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uringMachine.png"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263" y="2367150"/>
            <a:ext cx="1731474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/>
          <p:nvPr/>
        </p:nvSpPr>
        <p:spPr>
          <a:xfrm>
            <a:off x="680150" y="1630050"/>
            <a:ext cx="1883400" cy="1883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6580450" y="1630050"/>
            <a:ext cx="1883400" cy="18834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2757175" y="2367150"/>
            <a:ext cx="6795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E755">
              <a:alpha val="8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5707325" y="2367150"/>
            <a:ext cx="6795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E755">
              <a:alpha val="8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oice.png" id="131" name="Google Shape;1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14099" y="1972424"/>
            <a:ext cx="1497651" cy="1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6656425" y="2272200"/>
            <a:ext cx="1883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</a:rPr>
              <a:t>"Mr. Watson, come here. I want to see you."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1282100" y="3032175"/>
            <a:ext cx="679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4126950" y="3032175"/>
            <a:ext cx="89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Computation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7259650" y="3032175"/>
            <a:ext cx="52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Text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4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Non-English Languages</a:t>
            </a:r>
            <a:r>
              <a:rPr lang="en">
                <a:solidFill>
                  <a:schemeClr val="lt1"/>
                </a:solidFill>
              </a:rPr>
              <a:t>: </a:t>
            </a:r>
            <a:r>
              <a:rPr lang="en">
                <a:solidFill>
                  <a:schemeClr val="accent6"/>
                </a:solidFill>
              </a:rPr>
              <a:t>Common Voice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07" name="Google Shape;707;p64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1104550" y="1120000"/>
            <a:ext cx="6934800" cy="34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5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Non-English Languages: </a:t>
            </a:r>
            <a:r>
              <a:rPr lang="en">
                <a:solidFill>
                  <a:schemeClr val="accent6"/>
                </a:solidFill>
              </a:rPr>
              <a:t>MAML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550" y="1434238"/>
            <a:ext cx="6934800" cy="28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4.3</a:t>
            </a:r>
            <a:r>
              <a:rPr lang="en">
                <a:solidFill>
                  <a:schemeClr val="lt1"/>
                </a:solidFill>
              </a:rPr>
              <a:t> Small Platform Devices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Small Platform Devices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827550" y="1159925"/>
            <a:ext cx="6978000" cy="3533700"/>
          </a:xfrm>
          <a:prstGeom prst="rect">
            <a:avLst/>
          </a:prstGeom>
          <a:solidFill>
            <a:srgbClr val="57BB8A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7"/>
          <p:cNvSpPr/>
          <p:nvPr/>
        </p:nvSpPr>
        <p:spPr>
          <a:xfrm>
            <a:off x="1190275" y="1747325"/>
            <a:ext cx="2358900" cy="2358900"/>
          </a:xfrm>
          <a:prstGeom prst="ellipse">
            <a:avLst/>
          </a:prstGeom>
          <a:solidFill>
            <a:srgbClr val="741B47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7"/>
          <p:cNvSpPr/>
          <p:nvPr/>
        </p:nvSpPr>
        <p:spPr>
          <a:xfrm>
            <a:off x="4935225" y="1747325"/>
            <a:ext cx="2358900" cy="2358900"/>
          </a:xfrm>
          <a:prstGeom prst="ellipse">
            <a:avLst/>
          </a:prstGeom>
          <a:solidFill>
            <a:srgbClr val="CC0000">
              <a:alpha val="8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675" y="2378500"/>
            <a:ext cx="1772100" cy="97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8" name="Google Shape;728;p67"/>
          <p:cNvSpPr txBox="1"/>
          <p:nvPr/>
        </p:nvSpPr>
        <p:spPr>
          <a:xfrm>
            <a:off x="1778575" y="3418550"/>
            <a:ext cx="1182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Snapdragon 835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29" name="Google Shape;729;p67"/>
          <p:cNvSpPr txBox="1"/>
          <p:nvPr/>
        </p:nvSpPr>
        <p:spPr>
          <a:xfrm>
            <a:off x="5523525" y="3418550"/>
            <a:ext cx="11823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Le Potato</a:t>
            </a:r>
            <a:endParaRPr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730" name="Google Shape;730;p67"/>
          <p:cNvPicPr preferRelativeResize="0"/>
          <p:nvPr/>
        </p:nvPicPr>
        <p:blipFill rotWithShape="1">
          <a:blip r:embed="rId5">
            <a:alphaModFix/>
          </a:blip>
          <a:srcRect b="11081" l="22047" r="22248" t="12178"/>
          <a:stretch/>
        </p:blipFill>
        <p:spPr>
          <a:xfrm>
            <a:off x="5172250" y="2109125"/>
            <a:ext cx="1956998" cy="1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lt1"/>
                </a:solidFill>
              </a:rPr>
              <a:t>Murakoze...</a:t>
            </a:r>
            <a:endParaRPr i="1" sz="3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Deep Learning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2673600" y="966150"/>
            <a:ext cx="3796800" cy="3796800"/>
          </a:xfrm>
          <a:prstGeom prst="ellipse">
            <a:avLst/>
          </a:prstGeom>
          <a:solidFill>
            <a:srgbClr val="57BB8A">
              <a:alpha val="7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4107525" y="4126775"/>
            <a:ext cx="1013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Deep Learning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138" y="1517313"/>
            <a:ext cx="2770472" cy="254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Speech-to-Text </a:t>
            </a:r>
            <a:r>
              <a:rPr lang="en">
                <a:solidFill>
                  <a:srgbClr val="E69138"/>
                </a:solidFill>
              </a:rPr>
              <a:t>∩</a:t>
            </a:r>
            <a:r>
              <a:rPr lang="en">
                <a:solidFill>
                  <a:schemeClr val="accent6"/>
                </a:solidFill>
              </a:rPr>
              <a:t> Deep Learning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49" name="Google Shape;149;p30"/>
          <p:cNvSpPr/>
          <p:nvPr/>
        </p:nvSpPr>
        <p:spPr>
          <a:xfrm>
            <a:off x="1407100" y="1223425"/>
            <a:ext cx="3154500" cy="31545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oice.png"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54762" y="2142888"/>
            <a:ext cx="1859175" cy="13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2477500" y="3655925"/>
            <a:ext cx="1013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Speech-to-Text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2" name="Google Shape;152;p30"/>
          <p:cNvSpPr/>
          <p:nvPr/>
        </p:nvSpPr>
        <p:spPr>
          <a:xfrm>
            <a:off x="4116600" y="1223425"/>
            <a:ext cx="3154500" cy="3154500"/>
          </a:xfrm>
          <a:prstGeom prst="ellipse">
            <a:avLst/>
          </a:prstGeom>
          <a:solidFill>
            <a:srgbClr val="57BB8A">
              <a:alpha val="73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 txBox="1"/>
          <p:nvPr/>
        </p:nvSpPr>
        <p:spPr>
          <a:xfrm>
            <a:off x="5187000" y="3655925"/>
            <a:ext cx="1013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Deep Learning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YouAreHere.png" id="154" name="Google Shape;1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01447">
            <a:off x="3470622" y="1809030"/>
            <a:ext cx="1264579" cy="121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0859" y="1857646"/>
            <a:ext cx="1925981" cy="1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2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Deep Learning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>
            <a:off x="5662000" y="3859325"/>
            <a:ext cx="2612700" cy="9795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/>
          <p:nvPr/>
        </p:nvSpPr>
        <p:spPr>
          <a:xfrm>
            <a:off x="485875" y="1223425"/>
            <a:ext cx="2472600" cy="3088800"/>
          </a:xfrm>
          <a:prstGeom prst="flowChartAlternateProcess">
            <a:avLst/>
          </a:prstGeom>
          <a:solidFill>
            <a:srgbClr val="FFD966">
              <a:alpha val="9615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Learning: </a:t>
            </a:r>
            <a:r>
              <a:rPr lang="en">
                <a:solidFill>
                  <a:schemeClr val="accent6"/>
                </a:solidFill>
              </a:rPr>
              <a:t>Feed Forward Networks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descr="NeuralNetwork.svg.png"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0" y="1449550"/>
            <a:ext cx="2191650" cy="2636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32"/>
          <p:cNvGrpSpPr/>
          <p:nvPr/>
        </p:nvGrpSpPr>
        <p:grpSpPr>
          <a:xfrm>
            <a:off x="5605450" y="789300"/>
            <a:ext cx="2725800" cy="2725800"/>
            <a:chOff x="5489025" y="581475"/>
            <a:chExt cx="2725800" cy="2725800"/>
          </a:xfrm>
        </p:grpSpPr>
        <p:sp>
          <p:nvSpPr>
            <p:cNvPr id="170" name="Google Shape;170;p32"/>
            <p:cNvSpPr/>
            <p:nvPr/>
          </p:nvSpPr>
          <p:spPr>
            <a:xfrm>
              <a:off x="5489025" y="581475"/>
              <a:ext cx="2725800" cy="2725800"/>
            </a:xfrm>
            <a:prstGeom prst="ellipse">
              <a:avLst/>
            </a:prstGeom>
            <a:solidFill>
              <a:srgbClr val="57BB8A">
                <a:alpha val="9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Neuron.png" id="171" name="Google Shape;17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7650" y="1357124"/>
              <a:ext cx="2472600" cy="11744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2" name="Google Shape;172;p32"/>
          <p:cNvCxnSpPr>
            <a:endCxn id="170" idx="1"/>
          </p:cNvCxnSpPr>
          <p:nvPr/>
        </p:nvCxnSpPr>
        <p:spPr>
          <a:xfrm flipH="1" rot="10800000">
            <a:off x="2571434" y="1188484"/>
            <a:ext cx="3433200" cy="169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2"/>
          <p:cNvCxnSpPr>
            <a:endCxn id="170" idx="4"/>
          </p:cNvCxnSpPr>
          <p:nvPr/>
        </p:nvCxnSpPr>
        <p:spPr>
          <a:xfrm>
            <a:off x="2627050" y="3322800"/>
            <a:ext cx="4341300" cy="19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descr="FFEquation.png" id="174" name="Google Shape;17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2050" y="3935319"/>
            <a:ext cx="2472600" cy="82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/>
          <p:nvPr/>
        </p:nvSpPr>
        <p:spPr>
          <a:xfrm>
            <a:off x="485875" y="1223425"/>
            <a:ext cx="2472600" cy="3088800"/>
          </a:xfrm>
          <a:prstGeom prst="flowChartAlternateProcess">
            <a:avLst/>
          </a:prstGeom>
          <a:solidFill>
            <a:srgbClr val="FFD966">
              <a:alpha val="9608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 Learning: </a:t>
            </a:r>
            <a:r>
              <a:rPr lang="en">
                <a:solidFill>
                  <a:schemeClr val="accent6"/>
                </a:solidFill>
              </a:rPr>
              <a:t>Recurrent Neural Networks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descr="NeuralNetwork.svg.png"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0" y="1449550"/>
            <a:ext cx="2191650" cy="26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/>
          <p:nvPr/>
        </p:nvSpPr>
        <p:spPr>
          <a:xfrm rot="-10059513">
            <a:off x="1244596" y="1597820"/>
            <a:ext cx="666707" cy="291165"/>
          </a:xfrm>
          <a:prstGeom prst="arc">
            <a:avLst>
              <a:gd fmla="val 16854854" name="adj1"/>
              <a:gd fmla="val 534139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33"/>
          <p:cNvGrpSpPr/>
          <p:nvPr/>
        </p:nvGrpSpPr>
        <p:grpSpPr>
          <a:xfrm>
            <a:off x="5605450" y="865500"/>
            <a:ext cx="2725800" cy="2725800"/>
            <a:chOff x="5489025" y="581475"/>
            <a:chExt cx="2725800" cy="2725800"/>
          </a:xfrm>
        </p:grpSpPr>
        <p:sp>
          <p:nvSpPr>
            <p:cNvPr id="184" name="Google Shape;184;p33"/>
            <p:cNvSpPr/>
            <p:nvPr/>
          </p:nvSpPr>
          <p:spPr>
            <a:xfrm>
              <a:off x="5489025" y="581475"/>
              <a:ext cx="2725800" cy="2725800"/>
            </a:xfrm>
            <a:prstGeom prst="ellipse">
              <a:avLst/>
            </a:prstGeom>
            <a:solidFill>
              <a:srgbClr val="57BB8A">
                <a:alpha val="9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Neuron.png" id="185" name="Google Shape;18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87650" y="1357124"/>
              <a:ext cx="2472600" cy="11744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6" name="Google Shape;186;p33"/>
          <p:cNvCxnSpPr>
            <a:endCxn id="184" idx="1"/>
          </p:cNvCxnSpPr>
          <p:nvPr/>
        </p:nvCxnSpPr>
        <p:spPr>
          <a:xfrm flipH="1" rot="10800000">
            <a:off x="2626334" y="1264684"/>
            <a:ext cx="3378300" cy="161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2627050" y="3322800"/>
            <a:ext cx="4115400" cy="25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" name="Google Shape;188;p33"/>
          <p:cNvSpPr/>
          <p:nvPr/>
        </p:nvSpPr>
        <p:spPr>
          <a:xfrm rot="-10059513">
            <a:off x="1244596" y="2257020"/>
            <a:ext cx="666707" cy="291165"/>
          </a:xfrm>
          <a:prstGeom prst="arc">
            <a:avLst>
              <a:gd fmla="val 16797113" name="adj1"/>
              <a:gd fmla="val 5268088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/>
          <p:nvPr/>
        </p:nvSpPr>
        <p:spPr>
          <a:xfrm rot="-10059513">
            <a:off x="1244596" y="2916220"/>
            <a:ext cx="666707" cy="291165"/>
          </a:xfrm>
          <a:prstGeom prst="arc">
            <a:avLst>
              <a:gd fmla="val 16797113" name="adj1"/>
              <a:gd fmla="val 5146325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/>
          <p:nvPr/>
        </p:nvSpPr>
        <p:spPr>
          <a:xfrm rot="-10059513">
            <a:off x="1244596" y="3575420"/>
            <a:ext cx="666707" cy="291165"/>
          </a:xfrm>
          <a:prstGeom prst="arc">
            <a:avLst>
              <a:gd fmla="val 16797113" name="adj1"/>
              <a:gd fmla="val 5181601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/>
          <p:nvPr/>
        </p:nvSpPr>
        <p:spPr>
          <a:xfrm rot="-10059513">
            <a:off x="2095596" y="2257020"/>
            <a:ext cx="666707" cy="291165"/>
          </a:xfrm>
          <a:prstGeom prst="arc">
            <a:avLst>
              <a:gd fmla="val 16406616" name="adj1"/>
              <a:gd fmla="val 5716821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/>
          <p:nvPr/>
        </p:nvSpPr>
        <p:spPr>
          <a:xfrm rot="-10059513">
            <a:off x="2095596" y="2916220"/>
            <a:ext cx="666707" cy="291165"/>
          </a:xfrm>
          <a:prstGeom prst="arc">
            <a:avLst>
              <a:gd fmla="val 16221357" name="adj1"/>
              <a:gd fmla="val 549614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 rot="-5401547">
            <a:off x="7090725" y="1598750"/>
            <a:ext cx="666600" cy="933000"/>
          </a:xfrm>
          <a:prstGeom prst="arc">
            <a:avLst>
              <a:gd fmla="val 15684106" name="adj1"/>
              <a:gd fmla="val 695254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4900025" y="3783125"/>
            <a:ext cx="4157100" cy="9795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NNEquation.png" id="195" name="Google Shape;1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3612" y="3872863"/>
            <a:ext cx="3969925" cy="8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